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05" r:id="rId2"/>
    <p:sldId id="289" r:id="rId3"/>
    <p:sldId id="275" r:id="rId4"/>
    <p:sldId id="310" r:id="rId5"/>
    <p:sldId id="319" r:id="rId6"/>
    <p:sldId id="311" r:id="rId7"/>
    <p:sldId id="313" r:id="rId8"/>
    <p:sldId id="314" r:id="rId9"/>
    <p:sldId id="315" r:id="rId10"/>
    <p:sldId id="316" r:id="rId11"/>
    <p:sldId id="320" r:id="rId12"/>
    <p:sldId id="324" r:id="rId13"/>
    <p:sldId id="322" r:id="rId14"/>
    <p:sldId id="321" r:id="rId15"/>
    <p:sldId id="323" r:id="rId16"/>
    <p:sldId id="326" r:id="rId17"/>
    <p:sldId id="325" r:id="rId18"/>
    <p:sldId id="31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C51C6-B726-4097-B5DE-4389A779218E}" type="datetimeFigureOut">
              <a:rPr lang="en-CA" smtClean="0"/>
              <a:t>2021-04-03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1956A-9B1C-4CDB-918A-6BE6C7870EB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804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50" y="185980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0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9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400"/>
            <a:ext cx="609600" cy="365125"/>
          </a:xfrm>
        </p:spPr>
        <p:txBody>
          <a:bodyPr/>
          <a:lstStyle/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7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40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686F73-0112-4079-B1A9-0F69150E1CFA}" type="datetimeFigureOut">
              <a:rPr lang="en-US" smtClean="0"/>
              <a:pPr/>
              <a:t>4/3/2021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40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40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CE463F1-636B-4A49-BF98-85C87028BD0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raditional-odb.org/" TargetMode="External"/><Relationship Id="rId2" Type="http://schemas.openxmlformats.org/officeDocument/2006/relationships/hyperlink" Target="http://ccmusa.org/devotion/devotion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wbible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與你共享靈修之樂</a:t>
            </a:r>
            <a:endParaRPr lang="en-C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" y="1905000"/>
            <a:ext cx="78295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35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經文怎樣描述人性的軟弱、情緒、渴望、人際關係等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3) (10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彼得在一時衝動之下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拔刀把大祭司的僕人砍了一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削掉了他的右耳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可見此時彼得是在恐懼的情緒之下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顯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露了他的弱點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以為用武力可以幫助耶穌脫險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這是他從自己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個人的想法去做事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沒有顧及耶穌的想法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7864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當中有什麼教導，例如屬靈原則、好或壞的榜樣、命令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、 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應許</a:t>
            </a:r>
            <a:r>
              <a:rPr lang="en-US" sz="24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  <a:buNone/>
            </a:pPr>
            <a:r>
              <a:rPr lang="en-US" sz="2400" dirty="0" err="1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屬靈原則</a:t>
            </a:r>
            <a:r>
              <a:rPr lang="en-US" sz="24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—</a:t>
            </a:r>
            <a:r>
              <a:rPr lang="en-US" sz="24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耶穌知道父神對世人的救贖計劃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就是祂要被釘上十字架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 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祂就順從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沒有推搪所要飲的杯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屬靈原則就是遵照父神的旨意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完成祂的計劃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0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9096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當中有什麼教導，例如屬靈原則、好或壞的榜樣、命令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、 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應許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壞的榜樣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—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/>
                <a:cs typeface="Times New Roman"/>
              </a:rPr>
              <a:t>(1)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猶大出於貪念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為了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30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塊錢而出賣跟隨了三年的自己的老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師耶穌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難道過去三年內他完全不被耶穌的指導所教化嗎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(2)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猶太人的領袖曾經看過耶穌所行的神蹟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聽過祂的教訓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endParaRPr lang="en-CA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但由於耶穌並非他們心目中的君王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而且許多猶太人相信了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所以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領袖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們要殺害祂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 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arenBoth"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06007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lang="en-CA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en-CA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當中有什麼教導，例如屬靈原則、好或壞的榜樣、命令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、 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應許</a:t>
            </a:r>
            <a:r>
              <a:rPr lang="en-US" sz="24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  <a:buNone/>
            </a:pP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壞的榜樣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—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彼得是一個勇於發言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行動迅速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卻没有考慮後果的人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由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於他衝動的性格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竟然用刀削掉了大祭司僕人的右耳</a:t>
            </a:r>
            <a:r>
              <a:rPr lang="en-US" sz="22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他也是過於自信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以為自己願意為耶穌捨命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(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約翰福音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13:37), 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但到頭來他竟然三次不認主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(15-18, 25-27)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可見彼得不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認識自己的弱點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以致在言語和行動上都有所差錯</a:t>
            </a:r>
            <a:r>
              <a:rPr lang="en-US" sz="22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33154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96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經文對我自己、我的處境有甚麼提示</a:t>
            </a:r>
            <a:r>
              <a:rPr lang="en-US" sz="96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96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CA" sz="9600" dirty="0">
                <a:solidFill>
                  <a:srgbClr val="000000"/>
                </a:solidFill>
                <a:latin typeface="Microsoft JhengHei"/>
                <a:cs typeface="Times New Roman"/>
              </a:rPr>
              <a:t>(1)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我已經相信跟隨耶穌有一段日子了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我有沒有像猶大一樣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endParaRPr lang="en-CA" sz="96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仍然沈溺在自己的軟弱當中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而不被聖經的真理所教化呢</a:t>
            </a:r>
            <a:r>
              <a:rPr lang="en-US" sz="9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(2)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我會不會也像猶太人的領袖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因為上帝沒有施行一些我想</a:t>
            </a:r>
            <a:endParaRPr lang="en-US" sz="96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要有的事物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而減少對祂的信心和愛心</a:t>
            </a:r>
            <a:r>
              <a:rPr lang="en-CA" sz="9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甚至離祂而去</a:t>
            </a:r>
            <a:r>
              <a:rPr lang="en-US" sz="9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(3)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MS Gothic"/>
              </a:rPr>
              <a:t>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現今社會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有許多資訊和服務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是可以幫助認識自己的</a:t>
            </a:r>
            <a:r>
              <a:rPr lang="en-CA" sz="9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加上聖經內不少人物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也可以用來正面地塑造我的品格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更像</a:t>
            </a:r>
            <a:endParaRPr lang="en-US" sz="96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基督</a:t>
            </a:r>
            <a:r>
              <a:rPr lang="en-CA" sz="9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9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這是我可以建立自己的一些途徑</a:t>
            </a:r>
            <a:r>
              <a:rPr lang="en-US" sz="9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US" sz="9600" dirty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7195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lang="en-CA" altLang="zh-TW" sz="3600" dirty="0">
                <a:solidFill>
                  <a:srgbClr val="04617B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en-CA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lvl="0">
              <a:lnSpc>
                <a:spcPct val="115000"/>
              </a:lnSpc>
              <a:spcAft>
                <a:spcPts val="6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有什麼令我感恩的地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⽅</a:t>
            </a:r>
            <a:r>
              <a:rPr lang="en-US" sz="24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</a:p>
          <a:p>
            <a:pPr marL="0" lvl="0" indent="0">
              <a:spcAft>
                <a:spcPts val="600"/>
              </a:spcAft>
              <a:buClr>
                <a:srgbClr val="0BD0D9"/>
              </a:buClr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/>
                <a:cs typeface="Times New Roman"/>
              </a:rPr>
              <a:t>(1)</a:t>
            </a:r>
            <a:r>
              <a:rPr lang="en-CA" sz="2400" b="1" dirty="0">
                <a:solidFill>
                  <a:srgbClr val="000000"/>
                </a:solidFill>
                <a:latin typeface="Microsoft JhengHei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主耶穌和父神早已立下了救贖計劃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使世人得以脫離罪的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lvl="0" indent="0">
              <a:spcAft>
                <a:spcPts val="600"/>
              </a:spcAft>
              <a:buClr>
                <a:srgbClr val="0BD0D9"/>
              </a:buClr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綑綁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感謝神為我預備的救恩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(2)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感謝主耶穌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因為祂服從神的旨意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甘願被釘在十架上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感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謝祂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(3)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耶穌的言語和行動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早已有預言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現在是逐一應驗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為著聖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經的可信性而感恩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b="1" dirty="0" smtClean="0">
                <a:solidFill>
                  <a:srgbClr val="FFC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                                   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600"/>
              </a:spcAft>
              <a:buClr>
                <a:srgbClr val="0BD0D9"/>
              </a:buClr>
            </a:pP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09531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sz="36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約翰福音</a:t>
            </a:r>
            <a:r>
              <a:rPr lang="en-CA" sz="36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19:26-36 </a:t>
            </a:r>
            <a:r>
              <a:rPr lang="en-CA" sz="36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US" sz="3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和修本</a:t>
            </a:r>
            <a:r>
              <a:rPr lang="en-US" sz="3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26 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耶穌見母親和他所愛的那門徒站在旁邊，就對母親說：「母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親，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的兒子！」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27 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又對那門徒說：「看，你的母親！」從那刻起，那門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徒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接她到自己家裏去了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28 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這事以後，耶穌知道各樣的事已經成了，為使經上的話應驗，就說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：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我渴了。」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29 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有一個盛滿了醋的罐子放在那裏，他們就拿海綿蘸滿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了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醋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，綁在牛膝草上，送到他嘴邊。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30 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耶穌嘗了那醋，說：「成了！」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低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下頭，斷了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氣</a:t>
            </a:r>
            <a:r>
              <a:rPr lang="en-US" altLang="zh-TW" sz="2000" baseline="30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(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譯「交上了靈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  <a:r>
              <a:rPr lang="en-CA" altLang="zh-TW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31 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因為這日是預備日，又因為那安息日是個大日子，猶太人就來求彼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拉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多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叫人打斷他們的腿，把他們搬走，免得屍首在安息日留在十字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架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上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32 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於是士兵來，把第一個人的腿，和與耶穌同釘的另一個人的腿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都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打斷了。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33 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當他們來到耶穌那裏，見他已經死了，就沒有打斷他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腿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34 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然而有一個士兵拿槍扎他的肋旁，立刻有血和水流出來。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35 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見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事的人作了見證</a:t>
            </a:r>
            <a:r>
              <a:rPr lang="en-US" altLang="zh-TW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他的見證是真的，他知道自己所說的是真的</a:t>
            </a:r>
            <a:r>
              <a:rPr lang="en-US" altLang="zh-TW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—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們也信。 </a:t>
            </a:r>
            <a:r>
              <a:rPr lang="en-US" altLang="zh-TW" sz="2000" b="1" baseline="30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36 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這些事發生，為要應驗經上的話：「他的骨頭一根也不</a:t>
            </a: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</a:t>
            </a:r>
            <a:endParaRPr lang="en-CA" altLang="zh-TW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折</a:t>
            </a:r>
            <a:r>
              <a:rPr lang="zh-TW" alt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斷。」 </a:t>
            </a:r>
            <a:endParaRPr lang="en-CA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2742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韓君時</a:t>
            </a:r>
            <a:r>
              <a:rPr lang="en-CA" sz="36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(Howard Hendricks) </a:t>
            </a:r>
            <a:endParaRPr lang="en-CA" sz="36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研究目標：</a:t>
            </a:r>
            <a:r>
              <a:rPr lang="en-US" sz="28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生命滑跌的軌跡</a:t>
            </a:r>
            <a:endParaRPr lang="en-US" sz="28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三種迷惑的聲音</a:t>
            </a:r>
            <a:r>
              <a:rPr lang="en-US" sz="28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MS Gothic"/>
              </a:rPr>
              <a:t>(1) </a:t>
            </a:r>
            <a:r>
              <a:rPr lang="en-US" sz="28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MS Gothic"/>
              </a:rPr>
              <a:t>這樣的犯罪「永遠不會發生在我身上</a:t>
            </a:r>
            <a:r>
              <a:rPr lang="en-US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MS Gothic"/>
              </a:rPr>
              <a:t>」</a:t>
            </a:r>
            <a:endParaRPr lang="en-CA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(2) </a:t>
            </a:r>
            <a:r>
              <a:rPr lang="en-US" sz="28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誤以為停滯的禱告靈修生活「無傷大雅</a:t>
            </a:r>
            <a:r>
              <a:rPr lang="en-US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</a:t>
            </a:r>
            <a:endParaRPr lang="en-CA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CA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(3) </a:t>
            </a:r>
            <a:r>
              <a:rPr lang="en-US" sz="28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缺乏可靠的同行守望著</a:t>
            </a:r>
            <a:endParaRPr lang="en-CA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28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0418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/>
              <a:t>輔助靈修的材料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</a:t>
            </a:r>
            <a:r>
              <a:rPr lang="zh-TW" altLang="en-US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信每日靈修小</a:t>
            </a:r>
            <a:r>
              <a:rPr lang="zh-TW" altLang="en-US" sz="28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品</a:t>
            </a:r>
            <a:endParaRPr lang="en-CA" altLang="zh-TW" sz="28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CA" altLang="zh-TW" sz="28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hlinkClick r:id="rId2"/>
              </a:rPr>
              <a:t>http://</a:t>
            </a:r>
            <a:r>
              <a:rPr lang="en-CA" altLang="zh-TW" sz="28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hlinkClick r:id="rId2"/>
              </a:rPr>
              <a:t>ccmusa.org/devotion/devotion.aspx</a:t>
            </a:r>
            <a:r>
              <a:rPr lang="en-CA" altLang="zh-TW" sz="28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endParaRPr lang="en-CA" altLang="zh-TW" sz="28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0">
              <a:buClr>
                <a:srgbClr val="0BD0D9"/>
              </a:buClr>
            </a:pPr>
            <a:r>
              <a:rPr lang="zh-TW" altLang="en-US" sz="28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靈命日糧</a:t>
            </a:r>
            <a:r>
              <a:rPr lang="en-US" altLang="zh-TW" sz="28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----</a:t>
            </a:r>
            <a:r>
              <a:rPr lang="zh-TW" altLang="en-US" sz="28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聆聽播音</a:t>
            </a:r>
            <a:r>
              <a:rPr lang="en-US" altLang="zh-TW" sz="28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28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並有文字解釋</a:t>
            </a:r>
            <a:endParaRPr lang="en-CA" altLang="zh-TW" sz="28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0">
              <a:buClr>
                <a:srgbClr val="0BD0D9"/>
              </a:buClr>
            </a:pPr>
            <a:r>
              <a:rPr lang="en-CA" altLang="zh-TW" sz="2800" dirty="0">
                <a:solidFill>
                  <a:srgbClr val="000000"/>
                </a:solidFill>
                <a:ea typeface="PMingLiU"/>
                <a:hlinkClick r:id="rId3"/>
              </a:rPr>
              <a:t>https://traditional-odb.org/</a:t>
            </a:r>
            <a:endParaRPr lang="en-CA" altLang="zh-TW" sz="2800" dirty="0">
              <a:solidFill>
                <a:srgbClr val="000000"/>
              </a:solidFill>
              <a:ea typeface="PMingLiU"/>
            </a:endParaRPr>
          </a:p>
          <a:p>
            <a:pPr marL="0" lvl="0" indent="0">
              <a:buClr>
                <a:srgbClr val="0BD0D9"/>
              </a:buClr>
              <a:buNone/>
            </a:pPr>
            <a:r>
              <a:rPr lang="en-CA" altLang="zh-TW" sz="2800" dirty="0">
                <a:solidFill>
                  <a:srgbClr val="000000"/>
                </a:solidFill>
                <a:ea typeface="PMingLiU"/>
              </a:rPr>
              <a:t> </a:t>
            </a:r>
          </a:p>
          <a:p>
            <a:r>
              <a:rPr lang="en-US" sz="2800" dirty="0" err="1" smtClean="0">
                <a:solidFill>
                  <a:prstClr val="black"/>
                </a:solidFill>
                <a:latin typeface="Microsoft JhengHei"/>
                <a:ea typeface="Calibri"/>
                <a:cs typeface="MS Gothic"/>
              </a:rPr>
              <a:t>環球聖經公會每日靈修</a:t>
            </a:r>
            <a:r>
              <a:rPr lang="en-US" sz="2800" b="1" dirty="0" smtClean="0">
                <a:solidFill>
                  <a:prstClr val="black"/>
                </a:solidFill>
                <a:latin typeface="Microsoft JhengHei"/>
                <a:ea typeface="Calibri"/>
                <a:cs typeface="MS Gothic"/>
              </a:rPr>
              <a:t> </a:t>
            </a:r>
            <a:endParaRPr lang="en-US" sz="2800" b="1" dirty="0" smtClean="0">
              <a:solidFill>
                <a:prstClr val="black"/>
              </a:solidFill>
              <a:latin typeface="Microsoft JhengHei"/>
              <a:ea typeface="Calibri"/>
              <a:cs typeface="MS Gothic"/>
            </a:endParaRPr>
          </a:p>
          <a:p>
            <a:r>
              <a:rPr lang="en-CA" sz="2800" u="sng" dirty="0">
                <a:solidFill>
                  <a:srgbClr val="0000FF"/>
                </a:solidFill>
                <a:latin typeface="Microsoft JhengHei"/>
                <a:ea typeface="Calibri"/>
                <a:cs typeface="MS Gothic"/>
                <a:hlinkClick r:id="rId4"/>
              </a:rPr>
              <a:t>https://www.wwbible.org/</a:t>
            </a:r>
            <a:r>
              <a:rPr lang="en-US" sz="2800" b="1" dirty="0" smtClean="0">
                <a:solidFill>
                  <a:prstClr val="black"/>
                </a:solidFill>
                <a:latin typeface="Microsoft JhengHei"/>
                <a:ea typeface="Calibri"/>
                <a:cs typeface="MS Gothic"/>
              </a:rPr>
              <a:t> </a:t>
            </a:r>
            <a:endParaRPr lang="en-CA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800962"/>
              </p:ext>
            </p:extLst>
          </p:nvPr>
        </p:nvGraphicFramePr>
        <p:xfrm>
          <a:off x="4648200" y="7162800"/>
          <a:ext cx="3467100" cy="365760"/>
        </p:xfrm>
        <a:graphic>
          <a:graphicData uri="http://schemas.openxmlformats.org/drawingml/2006/table">
            <a:tbl>
              <a:tblPr/>
              <a:tblGrid>
                <a:gridCol w="3467100"/>
              </a:tblGrid>
              <a:tr h="0">
                <a:tc>
                  <a:txBody>
                    <a:bodyPr/>
                    <a:lstStyle/>
                    <a:p>
                      <a:endParaRPr lang="zh-TW" altLang="en-US" dirty="0">
                        <a:effectLst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38450" y="4008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en-US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n-US" altLang="en-US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422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0993" y="754752"/>
            <a:ext cx="6683765" cy="73442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chemeClr val="tx1"/>
                </a:solidFill>
              </a:rPr>
              <a:t>靈修</a:t>
            </a:r>
            <a:r>
              <a:rPr lang="zh-TW" altLang="en-US" sz="4000" dirty="0" smtClean="0">
                <a:solidFill>
                  <a:schemeClr val="tx1"/>
                </a:solidFill>
              </a:rPr>
              <a:t>⽅</a:t>
            </a:r>
            <a:r>
              <a:rPr lang="zh-TW" altLang="en-US" sz="4000" dirty="0">
                <a:solidFill>
                  <a:schemeClr val="tx1"/>
                </a:solidFill>
              </a:rPr>
              <a:t>法</a:t>
            </a:r>
            <a:r>
              <a:rPr lang="en-US" altLang="zh-TW" sz="4000" dirty="0">
                <a:solidFill>
                  <a:schemeClr val="tx1"/>
                </a:solidFill>
              </a:rPr>
              <a:t>... </a:t>
            </a:r>
            <a:endParaRPr lang="en-CA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976852"/>
            <a:ext cx="8001000" cy="4136571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zh-TW" altLang="en-US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安靜的時間 </a:t>
            </a:r>
            <a:r>
              <a:rPr lang="en-US" altLang="zh-TW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專注與主相遇 </a:t>
            </a:r>
            <a:r>
              <a:rPr lang="en-US" altLang="zh-TW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 </a:t>
            </a:r>
            <a:r>
              <a:rPr lang="en-US" altLang="zh-TW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~7 </a:t>
            </a:r>
            <a:r>
              <a:rPr lang="zh-TW" altLang="en-US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</a:t>
            </a:r>
            <a:r>
              <a:rPr lang="ja-JP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鐘</a:t>
            </a:r>
            <a:r>
              <a:rPr lang="en-US" altLang="zh-TW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 </a:t>
            </a:r>
          </a:p>
          <a:p>
            <a:pPr marL="742950" indent="-742950">
              <a:buFont typeface="+mj-lt"/>
              <a:buAutoNum type="alphaUcPeriod"/>
            </a:pPr>
            <a:r>
              <a:rPr lang="zh-TW" altLang="en-US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讀</a:t>
            </a:r>
            <a:r>
              <a:rPr lang="zh-TW" altLang="en-US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經／默想領悟神的話 </a:t>
            </a:r>
            <a:r>
              <a:rPr lang="en-US" altLang="zh-TW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(~10 </a:t>
            </a:r>
            <a:r>
              <a:rPr lang="zh-TW" altLang="en-US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</a:t>
            </a:r>
            <a:r>
              <a:rPr lang="ja-JP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鐘</a:t>
            </a:r>
            <a:r>
              <a:rPr lang="en-US" altLang="zh-TW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 </a:t>
            </a:r>
          </a:p>
          <a:p>
            <a:pPr marL="742950" indent="-742950">
              <a:buFont typeface="+mj-lt"/>
              <a:buAutoNum type="alphaUcPeriod"/>
            </a:pPr>
            <a:r>
              <a:rPr lang="zh-TW" altLang="en-US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祈</a:t>
            </a:r>
            <a:r>
              <a:rPr lang="zh-TW" altLang="en-US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禱 </a:t>
            </a:r>
            <a:r>
              <a:rPr lang="en-US" altLang="zh-TW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和神談話 </a:t>
            </a:r>
            <a:r>
              <a:rPr lang="en-US" altLang="zh-TW" sz="3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(~10 </a:t>
            </a:r>
            <a:r>
              <a:rPr lang="zh-TW" altLang="en-US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</a:t>
            </a:r>
            <a:r>
              <a:rPr lang="ja-JP" altLang="en-US" sz="3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鐘</a:t>
            </a:r>
            <a:r>
              <a:rPr lang="en-US" altLang="zh-TW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en-US" altLang="zh-TW" sz="4400" dirty="0" smtClean="0">
                <a:solidFill>
                  <a:schemeClr val="tx1"/>
                </a:solidFill>
                <a:latin typeface="PMingLiU-ExtB" panose="02020500000000000000" pitchFamily="18" charset="-120"/>
                <a:ea typeface="PMingLiU-ExtB" panose="02020500000000000000" pitchFamily="18" charset="-120"/>
              </a:rPr>
              <a:t> </a:t>
            </a:r>
            <a:endParaRPr lang="en-CA" sz="4400" dirty="0">
              <a:solidFill>
                <a:schemeClr val="tx1"/>
              </a:solidFill>
              <a:latin typeface="PMingLiU-ExtB" panose="02020500000000000000" pitchFamily="18" charset="-120"/>
              <a:ea typeface="PMingLiU-ExtB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196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dirty="0"/>
              <a:t>靈修的時候，可以問問⾃⼰</a:t>
            </a:r>
            <a:r>
              <a:rPr lang="en-US" altLang="zh-TW" sz="4000" dirty="0" smtClean="0"/>
              <a:t>…</a:t>
            </a:r>
            <a:r>
              <a:rPr lang="en-CA" altLang="zh-TW" sz="4000" dirty="0"/>
              <a:t/>
            </a:r>
            <a:br>
              <a:rPr lang="en-CA" altLang="zh-TW" sz="4000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我可否覆述剛才所讀的聖經嗎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 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經文的主要內容是什麼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當中有什麼關於天父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、主耶穌、聖靈的啟示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經文怎樣描述人性的軟弱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、情緒、渴望、人際關係等</a:t>
            </a:r>
            <a:r>
              <a:rPr lang="en-US" sz="2400" dirty="0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當中有什麼教導，例如屬靈原則、好或壞的榜樣、命令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、 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應許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經文對我自己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、我的處境有甚麼提示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有什麼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令</a:t>
            </a: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我感恩的地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⽅？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2400" dirty="0">
              <a:latin typeface="Calibri"/>
              <a:ea typeface="Calibri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016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約翰福音</a:t>
            </a:r>
            <a:r>
              <a:rPr lang="en-CA" sz="3600" dirty="0" smtClean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18:3-11 (</a:t>
            </a:r>
            <a:r>
              <a:rPr lang="en-US" sz="36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和修本</a:t>
            </a:r>
            <a:r>
              <a:rPr lang="en-US" sz="36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</a:t>
            </a:r>
            <a:endParaRPr lang="en-CA" sz="3600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猶大領了一隊兵，以及祭司長和法利賽人的聖殿警衛，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拿着燈籠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、火把和兵器來到園裏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4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耶穌知道將要臨到自己的一切事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，就出來對他們說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你們找誰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5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他們回答他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拿撒勒人耶穌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耶穌對他們說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我就是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出賣他的猶大也同他們站在一起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6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耶穌一對他們說「我就是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他們就退後，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倒在地上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7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他又問他們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你們找誰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？」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拿撒勒人耶穌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8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耶穌回答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我已經告訴你們，我就是。你們若找的是我，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就讓這些人走吧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9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這要應驗耶穌說過的話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你所賜給我的人，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我一個也不失落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10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西門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‧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彼得帶着一把刀，就拔出來，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把大祭司的僕人砍了一刀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，削掉了他的右耳，那僕人名叫馬勒古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11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於是耶穌對彼得說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收刀入鞘吧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！我父給我的杯，我豈可不喝呢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？」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1844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dirty="0"/>
              <a:t>靈修的時候，可以問問⾃⼰</a:t>
            </a:r>
            <a:r>
              <a:rPr lang="en-US" altLang="zh-TW" sz="4000" dirty="0" smtClean="0"/>
              <a:t>…</a:t>
            </a:r>
            <a:r>
              <a:rPr lang="en-CA" altLang="zh-TW" sz="4000" dirty="0"/>
              <a:t/>
            </a:r>
            <a:br>
              <a:rPr lang="en-CA" altLang="zh-TW" sz="4000" dirty="0"/>
            </a:b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我可否覆述剛才所讀的聖經嗎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 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經文的主要內容是什麼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當中有什麼關於天父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、主耶穌、聖靈的啟示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經文怎樣描述人性的軟弱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、情緒、渴望、人際關係等</a:t>
            </a:r>
            <a:r>
              <a:rPr lang="en-US" sz="2400" dirty="0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當中有什麼教導，例如屬靈原則、好或壞的榜樣、命令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、 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應許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經文對我自己</a:t>
            </a:r>
            <a:r>
              <a:rPr lang="en-US" sz="2400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、我的處境有甚麼提示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有什麼</a:t>
            </a: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令</a:t>
            </a:r>
            <a:r>
              <a:rPr lang="en-US" sz="24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我感恩的地</a:t>
            </a:r>
            <a:r>
              <a:rPr 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⽅？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CA" sz="2400" dirty="0">
              <a:latin typeface="Calibri"/>
              <a:ea typeface="Calibri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2114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sz="3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  <a:buClr>
                <a:srgbClr val="0BD0D9"/>
              </a:buClr>
            </a:pPr>
            <a:r>
              <a:rPr lang="en-US" sz="20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我可否覆述剛才所讀的聖經嗎</a:t>
            </a:r>
            <a:r>
              <a:rPr lang="en-US" sz="20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 </a:t>
            </a:r>
            <a:r>
              <a:rPr lang="en-US" sz="20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經文的主要內容是什麼</a:t>
            </a:r>
            <a:r>
              <a:rPr lang="en-CA" sz="2000" dirty="0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耶穌的門徒猶大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帶了士兵和祭司長等人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提著燈籠、火把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和兵器來到</a:t>
            </a:r>
            <a:r>
              <a:rPr lang="en-US" sz="2000" dirty="0" smtClean="0">
                <a:solidFill>
                  <a:srgbClr val="000000"/>
                </a:solidFill>
                <a:latin typeface="Microsoft JhengHei"/>
                <a:cs typeface="Times New Roman"/>
              </a:rPr>
              <a:t>。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耶穌知道將會發生在自己身上的事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走出來問他們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你們找誰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？」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</a:t>
            </a:r>
            <a:endParaRPr lang="en-US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說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拿撒勒人耶穌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當耶穌說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我就是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他們就驚到跌落地上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穌再問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他們也是同樣答覆</a:t>
            </a:r>
            <a:r>
              <a:rPr lang="en-US" sz="2000" dirty="0" err="1">
                <a:solidFill>
                  <a:srgbClr val="000000"/>
                </a:solidFill>
                <a:latin typeface="Microsoft JhengHei"/>
                <a:cs typeface="Times New Roman"/>
              </a:rPr>
              <a:t>。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耶穌說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我就是了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你們讓其餘的人離開</a:t>
            </a:r>
            <a:endParaRPr lang="en-US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吧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！」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這是應驗祂曾經講過的說話</a:t>
            </a:r>
            <a:r>
              <a:rPr lang="en-US" sz="2000" dirty="0">
                <a:solidFill>
                  <a:srgbClr val="000000"/>
                </a:solidFill>
                <a:latin typeface="Microsoft JhengHei"/>
                <a:cs typeface="Times New Roman"/>
              </a:rPr>
              <a:t>。</a:t>
            </a:r>
            <a:endParaRPr lang="en-CA" sz="20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西門彼得拔出刀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削掉大祭司僕人的右耳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耶穌卻對他說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把刀收起來</a:t>
            </a:r>
            <a:endParaRPr lang="en-US" sz="20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20000"/>
              </a:lnSpc>
              <a:spcAft>
                <a:spcPts val="10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！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父神要我飲的杯</a:t>
            </a:r>
            <a:r>
              <a:rPr lang="en-CA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我怎能不飲呢</a:t>
            </a:r>
            <a:r>
              <a:rPr lang="en-US" sz="20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？」</a:t>
            </a:r>
            <a:endParaRPr lang="en-CA" sz="20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600"/>
              </a:spcAft>
              <a:buClr>
                <a:srgbClr val="0BD0D9"/>
              </a:buClr>
            </a:pPr>
            <a:r>
              <a:rPr lang="en-US" sz="2000" dirty="0" err="1" smtClean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經文的主要內容是什麼</a:t>
            </a:r>
            <a:r>
              <a:rPr lang="en-CA" sz="20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?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Clr>
                <a:srgbClr val="0BD0D9"/>
              </a:buClr>
              <a:buNone/>
            </a:pPr>
            <a:r>
              <a:rPr lang="en-US" sz="2000" dirty="0" err="1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經文的主要內容是耶穌被捕時的情形</a:t>
            </a:r>
            <a:r>
              <a:rPr lang="en-US" sz="2000" dirty="0" smtClean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祂與各人的對</a:t>
            </a:r>
            <a:r>
              <a:rPr lang="en-US" sz="20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話</a:t>
            </a:r>
            <a:r>
              <a:rPr lang="en-US" sz="2000" dirty="0" smtClean="0">
                <a:solidFill>
                  <a:srgbClr val="000000"/>
                </a:solidFill>
                <a:latin typeface="Microsoft JhengHei"/>
                <a:cs typeface="Times New Roman"/>
              </a:rPr>
              <a:t>。</a:t>
            </a:r>
            <a:endParaRPr lang="en-CA" sz="20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0304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當中有什麼關於天父、主耶穌、聖靈的啟示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/>
                <a:cs typeface="Times New Roman"/>
              </a:rPr>
              <a:t>(1) 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3,4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主耶穌知道將要臨到自己的一切事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所以當猶大帶領一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隊兵來捉拿祂的時候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祂不僅沒有躲避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反而是自行出來見他們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/>
                <a:cs typeface="Times New Roman"/>
              </a:rPr>
              <a:t>(2) 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5,6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節上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我是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是耶和華神宣示祂自己時所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專用的稱號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代表著耶和華上帝的本體、自稱、身份、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權柄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出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3:14~15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14 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　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神對摩西說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我是自有永有的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」…..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15 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這是我的名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，直到永遠；這也是我的紀念，直到萬代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耶穌說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我是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表明祂就是耶和華神，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祂的話語帶著能力權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柄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。當主耶穌一顯出祂就是神，何其威嚴，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任何人在祂面前都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站立不住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 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arenBoth"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b="1" dirty="0"/>
          </a:p>
        </p:txBody>
      </p:sp>
    </p:spTree>
    <p:extLst>
      <p:ext uri="{BB962C8B-B14F-4D97-AF65-F5344CB8AC3E}">
        <p14:creationId xmlns:p14="http://schemas.microsoft.com/office/powerpoint/2010/main" val="335280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當中有什麼關於天父、主耶穌、聖靈的啟示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？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3)</a:t>
            </a:r>
            <a:r>
              <a:rPr lang="en-CA" sz="2400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(8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耶穌如同牧羊人顧念、保護自己的羊，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免門徒受牽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連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在這危急的關頭，主耶穌所掛念的不是祂自己的安危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，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卻是跟從祂的人的安全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(9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這要應驗耶穌說過的話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：「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你所賜給我的人，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我一個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也不失落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。」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參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6:39)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MS Gothic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耶穌的言、行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其實都早已有預言過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endParaRPr lang="en-CA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而現在是逐一應驗了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  </a:t>
            </a:r>
            <a:endParaRPr lang="en-CA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4) (11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耶穌知道上十字架是天父為祂預備的杯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祂是順服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父神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去面對死亡的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2286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3600" dirty="0">
                <a:solidFill>
                  <a:srgbClr val="04617B"/>
                </a:solidFill>
              </a:rPr>
              <a:t>靈修的時候，可以問問⾃⼰</a:t>
            </a:r>
            <a:r>
              <a:rPr lang="en-US" altLang="zh-TW" sz="3600" dirty="0">
                <a:solidFill>
                  <a:srgbClr val="04617B"/>
                </a:solidFill>
              </a:rPr>
              <a:t>…</a:t>
            </a:r>
            <a:r>
              <a:rPr lang="en-CA" altLang="zh-TW" sz="3600" dirty="0">
                <a:solidFill>
                  <a:srgbClr val="04617B"/>
                </a:solidFill>
              </a:rPr>
              <a:t/>
            </a:r>
            <a:br>
              <a:rPr lang="en-CA" altLang="zh-TW" sz="3600" dirty="0">
                <a:solidFill>
                  <a:srgbClr val="04617B"/>
                </a:solidFill>
              </a:rPr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Clr>
                <a:srgbClr val="0BD0D9"/>
              </a:buClr>
            </a:pPr>
            <a:r>
              <a:rPr lang="en-US" sz="2400" dirty="0" err="1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經文怎樣描述人性的軟弱、情緒、渴望、人際關係等</a:t>
            </a:r>
            <a:r>
              <a:rPr lang="en-US" sz="2400" dirty="0">
                <a:solidFill>
                  <a:prstClr val="black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solidFill>
                <a:prstClr val="black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1)</a:t>
            </a: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猶大領了一隊兵，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以及祭司長和法利賽人的聖殿警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衛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，來捉拿耶穌。馬太福音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26:14,15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記載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猶大為了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30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塊錢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出賣耶穌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他這時親眼見到耶穌被捉拿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不知有何感受？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在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27:3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記載猶大看見耶穌被定罪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就後悔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CA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(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2) (6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節下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)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猶太人曾看過耶穌的事（包括神蹟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）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又聽過他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所說的話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在他們中亦存著深刻的印象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（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7:46</a:t>
            </a:r>
            <a:r>
              <a:rPr lang="en-US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）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他們早已對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耶穌產生害怕和敬畏的心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羅馬兵丁也許也有類似的情形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他們過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去也曾聽聞耶穌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使他們害怕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這群來捉拿耶穌的人</a:t>
            </a:r>
            <a:r>
              <a:rPr lang="en-CA" sz="2400" dirty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心底裏其實是</a:t>
            </a:r>
            <a:endParaRPr lang="en-US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lnSpc>
                <a:spcPct val="110000"/>
              </a:lnSpc>
              <a:spcAft>
                <a:spcPts val="1000"/>
              </a:spcAft>
              <a:buNone/>
            </a:pPr>
            <a:r>
              <a:rPr lang="en-US" sz="2400" dirty="0" err="1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充滿恐懼的</a:t>
            </a:r>
            <a:r>
              <a:rPr lang="en-US" sz="2400" dirty="0" smtClean="0">
                <a:solidFill>
                  <a:srgbClr val="000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  <a:cs typeface="Times New Roman"/>
              </a:rPr>
              <a:t>。</a:t>
            </a: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arenBoth"/>
            </a:pPr>
            <a:endParaRPr lang="en-CA" sz="2400" dirty="0" smtClean="0">
              <a:solidFill>
                <a:srgbClr val="000000"/>
              </a:solidFill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arenBoth"/>
            </a:pPr>
            <a:endParaRPr lang="en-CA" sz="2400" dirty="0">
              <a:latin typeface="Microsoft JhengHei" panose="020B0604030504040204" pitchFamily="34" charset="-120"/>
              <a:ea typeface="Microsoft JhengHei" panose="020B0604030504040204" pitchFamily="34" charset="-120"/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800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2492</TotalTime>
  <Words>910</Words>
  <Application>Microsoft Office PowerPoint</Application>
  <PresentationFormat>On-screen Show (4:3)</PresentationFormat>
  <Paragraphs>146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與你共享靈修之樂</vt:lpstr>
      <vt:lpstr>靈修⽅法... </vt:lpstr>
      <vt:lpstr>靈修的時候，可以問問⾃⼰… </vt:lpstr>
      <vt:lpstr>約翰福音18:3-11 (和修本)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靈修的時候，可以問問⾃⼰… </vt:lpstr>
      <vt:lpstr>約翰福音19:26-36 (和修本)</vt:lpstr>
      <vt:lpstr>韓君時 (Howard Hendricks) </vt:lpstr>
      <vt:lpstr>輔助靈修的材料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與你共享靈修之樂</dc:title>
  <dc:creator>Jeff</dc:creator>
  <cp:lastModifiedBy>Blossom Mo</cp:lastModifiedBy>
  <cp:revision>156</cp:revision>
  <dcterms:created xsi:type="dcterms:W3CDTF">2016-02-13T18:01:32Z</dcterms:created>
  <dcterms:modified xsi:type="dcterms:W3CDTF">2021-04-03T15:11:02Z</dcterms:modified>
</cp:coreProperties>
</file>