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272" r:id="rId5"/>
    <p:sldId id="273" r:id="rId6"/>
    <p:sldId id="274" r:id="rId7"/>
    <p:sldId id="269" r:id="rId8"/>
    <p:sldId id="262" r:id="rId9"/>
    <p:sldId id="260" r:id="rId10"/>
    <p:sldId id="258" r:id="rId11"/>
    <p:sldId id="261" r:id="rId12"/>
    <p:sldId id="268" r:id="rId13"/>
    <p:sldId id="278" r:id="rId14"/>
    <p:sldId id="265" r:id="rId15"/>
    <p:sldId id="266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27ED5-F7E1-4870-960A-6EB98332BD4B}" type="datetimeFigureOut">
              <a:rPr lang="en-CA" smtClean="0"/>
              <a:t>2021-04-03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E2486-99CA-4219-B24F-12847BE860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9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A509-69D9-489C-AF1F-B09DCE74B2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4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A509-69D9-489C-AF1F-B09DCE74B2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6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A509-69D9-489C-AF1F-B09DCE74B2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4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bc.com/cm/nurture-ministry/2021dt/2021dt115/" TargetMode="External"/><Relationship Id="rId2" Type="http://schemas.openxmlformats.org/officeDocument/2006/relationships/hyperlink" Target="https://www.scbc.com/cm/nurture-ministry/2021dt/2021dt10-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bc.com/cm/nurture-ministry/2021dt/2021dt40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legateway.com/" TargetMode="External"/><Relationship Id="rId3" Type="http://schemas.openxmlformats.org/officeDocument/2006/relationships/hyperlink" Target="https://cnbible.com/" TargetMode="External"/><Relationship Id="rId7" Type="http://schemas.openxmlformats.org/officeDocument/2006/relationships/hyperlink" Target="http://biblia.com/" TargetMode="External"/><Relationship Id="rId2" Type="http://schemas.openxmlformats.org/officeDocument/2006/relationships/hyperlink" Target="https://bible.fhl.net/NUI/#/bible/Joh/1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lestudytools.com/" TargetMode="External"/><Relationship Id="rId5" Type="http://schemas.openxmlformats.org/officeDocument/2006/relationships/hyperlink" Target="https://www.stepbible.org/?lang=zh_TW" TargetMode="External"/><Relationship Id="rId4" Type="http://schemas.openxmlformats.org/officeDocument/2006/relationships/hyperlink" Target="https://biblehub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ourdailybread.ca/daily-bread-devotional/" TargetMode="External"/><Relationship Id="rId3" Type="http://schemas.openxmlformats.org/officeDocument/2006/relationships/hyperlink" Target="https://traditional-odb.org/today/" TargetMode="External"/><Relationship Id="rId7" Type="http://schemas.openxmlformats.org/officeDocument/2006/relationships/hyperlink" Target="https://my.bible.com/" TargetMode="External"/><Relationship Id="rId2" Type="http://schemas.openxmlformats.org/officeDocument/2006/relationships/hyperlink" Target="https://www.abs.edu/%E7%88%BE%E9%81%93%E8%87%AA%E5%BB%B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wbible.org/" TargetMode="External"/><Relationship Id="rId5" Type="http://schemas.openxmlformats.org/officeDocument/2006/relationships/hyperlink" Target="https://hksu.org.hk/home/?page_id=3455" TargetMode="External"/><Relationship Id="rId4" Type="http://schemas.openxmlformats.org/officeDocument/2006/relationships/hyperlink" Target="http://ccmusa.org/devotion/devotion.aspx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ossway.org/" TargetMode="External"/><Relationship Id="rId3" Type="http://schemas.openxmlformats.org/officeDocument/2006/relationships/hyperlink" Target="https://www.youtube.com/playlist?list=PLf7Dzn7kHAxWPyOzcvJiIEY5NIxpo2gs-" TargetMode="External"/><Relationship Id="rId7" Type="http://schemas.openxmlformats.org/officeDocument/2006/relationships/hyperlink" Target="https://www.polyu.edu.hk/cbs/hkchristdb/?fbclid=IwAR3L1U5XdgD_awCDB5J1keOa95WYAXZY5Ttwy33ewgVrGSOIdJlOtcXvNEU" TargetMode="External"/><Relationship Id="rId2" Type="http://schemas.openxmlformats.org/officeDocument/2006/relationships/hyperlink" Target="https://www.youtube.com/playlist?list=PLf7Dzn7kHAxWNyvLs4zl6w1ybrdTKBnU_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c.tgcchinese.org/books" TargetMode="External"/><Relationship Id="rId5" Type="http://schemas.openxmlformats.org/officeDocument/2006/relationships/hyperlink" Target="http://www.ccbiblestudy.org/" TargetMode="External"/><Relationship Id="rId4" Type="http://schemas.openxmlformats.org/officeDocument/2006/relationships/hyperlink" Target="https://www.youtube.com/playlist?list=PLChCl4j4kfeyiQJOd_TlEcCXlpAzHF2y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0806" y="1411939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個人靈修工作仿 </a:t>
            </a:r>
            <a:endParaRPr lang="en-CA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0806" y="4280222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CA" altLang="zh-TW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TW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苦難與榮耀</a:t>
            </a:r>
            <a:r>
              <a:rPr lang="en-CA" altLang="zh-TW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CA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42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982" y="754739"/>
            <a:ext cx="8911687" cy="73442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+mn-ea"/>
                <a:ea typeface="+mn-ea"/>
              </a:rPr>
              <a:t>靈修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的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  <a:ea typeface="+mn-ea"/>
              </a:rPr>
              <a:t>步驟是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  <a:ea typeface="+mn-ea"/>
              </a:rPr>
              <a:t>... </a:t>
            </a:r>
            <a:endParaRPr lang="en-CA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422" y="1966690"/>
            <a:ext cx="10016836" cy="4136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altLang="zh-TW" sz="4000" b="1" dirty="0">
                <a:solidFill>
                  <a:schemeClr val="tx1"/>
                </a:solidFill>
                <a:latin typeface="+mn-ea"/>
              </a:rPr>
              <a:t>A. 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安靜 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- 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歸回與察覺，主耶穌時刻的同在。</a:t>
            </a:r>
            <a:endParaRPr lang="en-US" altLang="zh-TW" sz="40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B. 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默想 </a:t>
            </a:r>
            <a:r>
              <a:rPr lang="en-CA" altLang="zh-TW" sz="4000" b="1" dirty="0">
                <a:solidFill>
                  <a:schemeClr val="tx1"/>
                </a:solidFill>
                <a:latin typeface="+mn-ea"/>
              </a:rPr>
              <a:t>- 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明白與逗留，不斷反思神的話語，</a:t>
            </a:r>
            <a:endParaRPr lang="en-CA" altLang="zh-TW" sz="40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CA" altLang="zh-TW" sz="4000" b="1" dirty="0">
                <a:solidFill>
                  <a:schemeClr val="tx1"/>
                </a:solidFill>
                <a:latin typeface="+mn-ea"/>
              </a:rPr>
              <a:t>                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讓生命之道向內心說話。</a:t>
            </a:r>
            <a:endParaRPr lang="en-US" altLang="zh-TW" sz="40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C. 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祈禱 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- 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傾訴與聆聽，調校心思意念，跟隨</a:t>
            </a:r>
            <a:endParaRPr lang="en-CA" altLang="zh-TW" sz="40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CA" altLang="zh-TW" sz="4000" b="1" dirty="0">
                <a:solidFill>
                  <a:schemeClr val="tx1"/>
                </a:solidFill>
                <a:latin typeface="+mn-ea"/>
              </a:rPr>
              <a:t>                 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神。</a:t>
            </a:r>
            <a:endParaRPr lang="en-CA" altLang="zh-TW" sz="40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9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89827" y="339634"/>
            <a:ext cx="1864301" cy="157039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禱告</a:t>
            </a:r>
            <a:endParaRPr lang="en-CA" altLang="zh-TW" sz="40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立志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304962" y="2286000"/>
            <a:ext cx="1739370" cy="1528354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70C0"/>
                </a:solidFill>
              </a:rPr>
              <a:t>融合實踐</a:t>
            </a:r>
            <a:endParaRPr lang="en-CA" sz="4000" b="1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234478" y="5036232"/>
            <a:ext cx="1922585" cy="1436913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70C0"/>
                </a:solidFill>
              </a:rPr>
              <a:t>研讀</a:t>
            </a:r>
            <a:endParaRPr lang="en-CA" altLang="zh-TW" sz="4000" b="1" dirty="0">
              <a:solidFill>
                <a:srgbClr val="0070C0"/>
              </a:solidFill>
            </a:endParaRPr>
          </a:p>
          <a:p>
            <a:pPr algn="ctr"/>
            <a:r>
              <a:rPr lang="zh-TW" altLang="en-US" sz="4000" b="1" dirty="0">
                <a:solidFill>
                  <a:srgbClr val="0070C0"/>
                </a:solidFill>
              </a:rPr>
              <a:t>明白</a:t>
            </a:r>
            <a:endParaRPr lang="en-CA" sz="4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558310" y="4979292"/>
            <a:ext cx="1701524" cy="1493853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默想反思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46367" y="2116183"/>
            <a:ext cx="1792627" cy="146605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光照掙扎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0999" y="2901378"/>
            <a:ext cx="1864302" cy="1313318"/>
          </a:xfrm>
          <a:prstGeom prst="roundRect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/>
              <a:t>聖經</a:t>
            </a:r>
            <a:endParaRPr lang="en-CA" sz="4000" b="1" dirty="0"/>
          </a:p>
        </p:txBody>
      </p:sp>
      <p:cxnSp>
        <p:nvCxnSpPr>
          <p:cNvPr id="24" name="Straight Arrow Connector 23"/>
          <p:cNvCxnSpPr>
            <a:stCxn id="4" idx="6"/>
          </p:cNvCxnSpPr>
          <p:nvPr/>
        </p:nvCxnSpPr>
        <p:spPr>
          <a:xfrm>
            <a:off x="6954128" y="1124829"/>
            <a:ext cx="1732672" cy="1269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4"/>
          </p:cNvCxnSpPr>
          <p:nvPr/>
        </p:nvCxnSpPr>
        <p:spPr>
          <a:xfrm flipH="1">
            <a:off x="8516984" y="3814354"/>
            <a:ext cx="657663" cy="12727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7" idx="6"/>
          </p:cNvCxnSpPr>
          <p:nvPr/>
        </p:nvCxnSpPr>
        <p:spPr>
          <a:xfrm flipH="1" flipV="1">
            <a:off x="4259834" y="5726219"/>
            <a:ext cx="2974644" cy="284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0"/>
            <a:endCxn id="8" idx="4"/>
          </p:cNvCxnSpPr>
          <p:nvPr/>
        </p:nvCxnSpPr>
        <p:spPr>
          <a:xfrm flipH="1" flipV="1">
            <a:off x="2842681" y="3582239"/>
            <a:ext cx="566391" cy="1397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0"/>
            <a:endCxn id="4" idx="2"/>
          </p:cNvCxnSpPr>
          <p:nvPr/>
        </p:nvCxnSpPr>
        <p:spPr>
          <a:xfrm flipV="1">
            <a:off x="2842681" y="1124829"/>
            <a:ext cx="2247146" cy="991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41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三维螺旋向量例证. 插画包括有三维螺旋- 81987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0872" y="579057"/>
            <a:ext cx="3487037" cy="824554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</a:rPr>
              <a:t>生命更像基督</a:t>
            </a:r>
            <a:endParaRPr lang="en-CA" sz="40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50325" y="2991342"/>
            <a:ext cx="4236721" cy="267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FF0000"/>
                </a:solidFill>
              </a:rPr>
              <a:t>靈命成長之旅： </a:t>
            </a:r>
            <a:endParaRPr lang="en-CA" altLang="zh-TW" sz="4000" b="1" dirty="0">
              <a:solidFill>
                <a:srgbClr val="FF0000"/>
              </a:solidFill>
            </a:endParaRPr>
          </a:p>
          <a:p>
            <a:r>
              <a:rPr lang="zh-TW" altLang="en-US" sz="4000" b="1" dirty="0">
                <a:solidFill>
                  <a:srgbClr val="FF0000"/>
                </a:solidFill>
              </a:rPr>
              <a:t>  不斷認識神、  </a:t>
            </a:r>
            <a:endParaRPr lang="en-CA" altLang="zh-TW" sz="4000" b="1" dirty="0">
              <a:solidFill>
                <a:srgbClr val="FF0000"/>
              </a:solidFill>
            </a:endParaRPr>
          </a:p>
          <a:p>
            <a:r>
              <a:rPr lang="zh-TW" altLang="en-US" sz="4000" b="1" dirty="0">
                <a:solidFill>
                  <a:srgbClr val="FF0000"/>
                </a:solidFill>
              </a:rPr>
              <a:t>  不斷自我醒覺、</a:t>
            </a:r>
            <a:endParaRPr lang="en-CA" altLang="zh-TW" sz="4000" b="1" dirty="0">
              <a:solidFill>
                <a:srgbClr val="FF0000"/>
              </a:solidFill>
            </a:endParaRPr>
          </a:p>
          <a:p>
            <a:r>
              <a:rPr lang="zh-TW" altLang="en-US" sz="4000" b="1" dirty="0">
                <a:solidFill>
                  <a:srgbClr val="FF0000"/>
                </a:solidFill>
              </a:rPr>
              <a:t>  不斷生命更新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623" y="1893587"/>
            <a:ext cx="121058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>
                <a:latin typeface="+mn-ea"/>
              </a:rPr>
              <a:t>聖</a:t>
            </a:r>
            <a:r>
              <a:rPr lang="zh-TW" altLang="en-US" sz="4000" b="1" dirty="0">
                <a:latin typeface="+mn-ea"/>
              </a:rPr>
              <a:t>經</a:t>
            </a:r>
            <a:endParaRPr lang="en-CA" altLang="zh-TW" sz="4000" b="1" dirty="0">
              <a:latin typeface="+mn-ea"/>
            </a:endParaRPr>
          </a:p>
          <a:p>
            <a:endParaRPr lang="en-CA" altLang="zh-TW" sz="4000" b="1" dirty="0">
              <a:latin typeface="+mn-ea"/>
            </a:endParaRPr>
          </a:p>
          <a:p>
            <a:r>
              <a:rPr lang="zh-TW" altLang="en-US" sz="4000" b="1" dirty="0">
                <a:latin typeface="+mn-ea"/>
              </a:rPr>
              <a:t>聖靈</a:t>
            </a:r>
            <a:endParaRPr lang="en-CA" sz="4000" b="1" dirty="0">
              <a:latin typeface="+mn-ea"/>
            </a:endParaRPr>
          </a:p>
        </p:txBody>
      </p:sp>
      <p:pic>
        <p:nvPicPr>
          <p:cNvPr id="4" name="Picture 2" descr="The Triduum and Easter Joy - Public Discourse">
            <a:extLst>
              <a:ext uri="{FF2B5EF4-FFF2-40B4-BE49-F238E27FC236}">
                <a16:creationId xmlns:a16="http://schemas.microsoft.com/office/drawing/2014/main" id="{0EA2E033-3A3E-4CB1-B28A-4E85F59A8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096" y="463919"/>
            <a:ext cx="876126" cy="8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79EF-FEDA-4052-8926-94048A49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57F9C-B805-4CC6-B143-EBFF21230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靈修的時候，可以問問⾃⼰</a:t>
            </a:r>
            <a:r>
              <a:rPr lang="en-US" altLang="zh-TW" dirty="0"/>
              <a:t>…</a:t>
            </a:r>
          </a:p>
          <a:p>
            <a:pPr marL="0" indent="0">
              <a:buNone/>
            </a:pPr>
            <a:r>
              <a:rPr lang="zh-TW" altLang="en-US" dirty="0"/>
              <a:t>（</a:t>
            </a:r>
            <a:r>
              <a:rPr lang="en-US" altLang="zh-TW" dirty="0"/>
              <a:t>1</a:t>
            </a:r>
            <a:r>
              <a:rPr lang="zh-TW" altLang="en-US" dirty="0"/>
              <a:t>）我可否覆述剛才所讀的聖經嗎？ 經文的主要內容是什麼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zh-TW" altLang="en-US" dirty="0"/>
              <a:t>（</a:t>
            </a:r>
            <a:r>
              <a:rPr lang="en-US" altLang="zh-TW" dirty="0"/>
              <a:t>2</a:t>
            </a:r>
            <a:r>
              <a:rPr lang="zh-TW" altLang="en-US" dirty="0"/>
              <a:t>）當中有什麼關於天父、主耶穌、聖靈的啟示？</a:t>
            </a:r>
          </a:p>
          <a:p>
            <a:pPr marL="0" indent="0">
              <a:buNone/>
            </a:pPr>
            <a:r>
              <a:rPr lang="zh-TW" altLang="en-US" dirty="0"/>
              <a:t>（</a:t>
            </a:r>
            <a:r>
              <a:rPr lang="en-US" altLang="zh-TW" dirty="0"/>
              <a:t>3</a:t>
            </a:r>
            <a:r>
              <a:rPr lang="zh-TW" altLang="en-US" dirty="0"/>
              <a:t>）當中有什麼教導，例如 屬靈原則、好或壞的榜樣、命令 、 應許？</a:t>
            </a:r>
          </a:p>
          <a:p>
            <a:pPr marL="0" indent="0">
              <a:buNone/>
            </a:pPr>
            <a:r>
              <a:rPr lang="zh-TW" altLang="en-US" dirty="0"/>
              <a:t>（</a:t>
            </a:r>
            <a:r>
              <a:rPr lang="en-US" altLang="zh-TW" dirty="0"/>
              <a:t>4</a:t>
            </a:r>
            <a:r>
              <a:rPr lang="zh-TW" altLang="en-US" dirty="0"/>
              <a:t>）經文怎樣描述人性的軟弱、情緒、渴望、人際關係等。</a:t>
            </a:r>
          </a:p>
          <a:p>
            <a:pPr marL="0" indent="0">
              <a:buNone/>
            </a:pPr>
            <a:r>
              <a:rPr lang="zh-TW" altLang="en-US" dirty="0"/>
              <a:t>（</a:t>
            </a:r>
            <a:r>
              <a:rPr lang="en-US" altLang="zh-TW" dirty="0"/>
              <a:t>5</a:t>
            </a:r>
            <a:r>
              <a:rPr lang="zh-TW" altLang="en-US" dirty="0"/>
              <a:t>）經文對我自己、我的處境有甚麼提示？</a:t>
            </a:r>
          </a:p>
          <a:p>
            <a:pPr marL="0" indent="0">
              <a:buNone/>
            </a:pPr>
            <a:r>
              <a:rPr lang="zh-TW" altLang="en-US" dirty="0"/>
              <a:t>（</a:t>
            </a:r>
            <a:r>
              <a:rPr lang="en-US" altLang="zh-TW" dirty="0"/>
              <a:t>6</a:t>
            </a:r>
            <a:r>
              <a:rPr lang="zh-TW" altLang="en-US" dirty="0"/>
              <a:t>）有甚麼讓我感恩的地⽅？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663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87" y="624110"/>
            <a:ext cx="9283926" cy="812804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+mn-ea"/>
                <a:ea typeface="+mn-ea"/>
              </a:rPr>
              <a:t>靈修必須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  <a:ea typeface="+mn-ea"/>
              </a:rPr>
              <a:t>... </a:t>
            </a:r>
            <a:endParaRPr lang="en-CA" sz="4000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495" y="1763486"/>
            <a:ext cx="8150551" cy="4134673"/>
          </a:xfrm>
        </p:spPr>
        <p:txBody>
          <a:bodyPr>
            <a:noAutofit/>
          </a:bodyPr>
          <a:lstStyle/>
          <a:p>
            <a:pPr>
              <a:buFont typeface="+mj-lt"/>
              <a:buAutoNum type="arabicParenR"/>
            </a:pPr>
            <a:r>
              <a:rPr lang="zh-TW" altLang="en-US" sz="4800" b="1" dirty="0">
                <a:solidFill>
                  <a:schemeClr val="tx1"/>
                </a:solidFill>
                <a:latin typeface="+mn-ea"/>
              </a:rPr>
              <a:t> 銳意安排</a:t>
            </a:r>
            <a:endParaRPr lang="en-CA" altLang="zh-TW" sz="4800" b="1" dirty="0">
              <a:solidFill>
                <a:schemeClr val="tx1"/>
              </a:solidFill>
              <a:latin typeface="+mn-ea"/>
            </a:endParaRPr>
          </a:p>
          <a:p>
            <a:pPr>
              <a:buFont typeface="+mj-lt"/>
              <a:buAutoNum type="arabicParenR"/>
            </a:pPr>
            <a:r>
              <a:rPr lang="zh-TW" altLang="en-US" sz="4800" b="1" dirty="0">
                <a:solidFill>
                  <a:schemeClr val="tx1"/>
                </a:solidFill>
                <a:latin typeface="+mn-ea"/>
              </a:rPr>
              <a:t> 靜心相遇</a:t>
            </a:r>
            <a:endParaRPr lang="en-CA" altLang="zh-TW" sz="4800" b="1" dirty="0">
              <a:solidFill>
                <a:schemeClr val="tx1"/>
              </a:solidFill>
              <a:latin typeface="+mn-ea"/>
            </a:endParaRPr>
          </a:p>
          <a:p>
            <a:pPr>
              <a:buFont typeface="+mj-lt"/>
              <a:buAutoNum type="arabicParenR"/>
            </a:pPr>
            <a:r>
              <a:rPr lang="en-CA" altLang="zh-TW" sz="48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4800" b="1" dirty="0">
                <a:solidFill>
                  <a:schemeClr val="tx1"/>
                </a:solidFill>
                <a:latin typeface="+mn-ea"/>
              </a:rPr>
              <a:t>靈程日記</a:t>
            </a:r>
            <a:endParaRPr lang="en-CA" altLang="zh-TW" sz="4800" b="1" dirty="0">
              <a:solidFill>
                <a:schemeClr val="tx1"/>
              </a:solidFill>
              <a:latin typeface="+mn-ea"/>
            </a:endParaRPr>
          </a:p>
          <a:p>
            <a:pPr>
              <a:buFont typeface="+mj-lt"/>
              <a:buAutoNum type="arabicParenR"/>
            </a:pPr>
            <a:r>
              <a:rPr lang="en-CA" altLang="zh-TW" sz="48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4800" b="1" dirty="0">
                <a:solidFill>
                  <a:schemeClr val="tx1"/>
                </a:solidFill>
                <a:latin typeface="+mn-ea"/>
              </a:rPr>
              <a:t>鍥而不捨</a:t>
            </a:r>
            <a:endParaRPr lang="en-CA" altLang="zh-TW" sz="4800" b="1" dirty="0">
              <a:solidFill>
                <a:schemeClr val="tx1"/>
              </a:solidFill>
              <a:latin typeface="+mn-ea"/>
            </a:endParaRPr>
          </a:p>
          <a:p>
            <a:pPr>
              <a:buFont typeface="+mj-lt"/>
              <a:buAutoNum type="arabicParenR"/>
            </a:pPr>
            <a:r>
              <a:rPr lang="en-CA" altLang="zh-TW" sz="48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4800" b="1" dirty="0">
                <a:solidFill>
                  <a:schemeClr val="tx1"/>
                </a:solidFill>
                <a:latin typeface="+mn-ea"/>
              </a:rPr>
              <a:t>結伴同行</a:t>
            </a:r>
            <a:endParaRPr lang="en-CA" altLang="zh-TW" sz="4800" b="1" dirty="0">
              <a:solidFill>
                <a:schemeClr val="tx1"/>
              </a:solidFill>
              <a:latin typeface="+mn-ea"/>
            </a:endParaRPr>
          </a:p>
          <a:p>
            <a:pPr>
              <a:buFont typeface="+mj-lt"/>
              <a:buAutoNum type="arabicParenR"/>
            </a:pPr>
            <a:endParaRPr lang="en-CA" altLang="zh-TW" sz="4800" b="1" dirty="0">
              <a:solidFill>
                <a:schemeClr val="tx1"/>
              </a:solidFill>
              <a:latin typeface="+mn-ea"/>
            </a:endParaRPr>
          </a:p>
          <a:p>
            <a:pPr>
              <a:buFont typeface="+mj-lt"/>
              <a:buAutoNum type="arabicParenR"/>
            </a:pPr>
            <a:endParaRPr lang="en-CA" altLang="zh-TW" sz="4800" b="1" dirty="0">
              <a:solidFill>
                <a:schemeClr val="tx1"/>
              </a:solidFill>
              <a:latin typeface="+mn-ea"/>
            </a:endParaRPr>
          </a:p>
          <a:p>
            <a:pPr>
              <a:buFont typeface="+mj-lt"/>
              <a:buAutoNum type="arabicParenR"/>
            </a:pPr>
            <a:endParaRPr lang="en-CA" sz="48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05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422" y="676362"/>
            <a:ext cx="10071463" cy="65605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</a:rPr>
              <a:t>為自己的靈命作反思，嘗試可以改善的方案</a:t>
            </a:r>
            <a:endParaRPr lang="en-C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422" y="2103120"/>
            <a:ext cx="9966960" cy="39126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600" b="1" cap="all" dirty="0">
                <a:solidFill>
                  <a:schemeClr val="tx1"/>
                </a:solidFill>
              </a:rPr>
              <a:t>屬靈生命的再思 </a:t>
            </a:r>
            <a:endParaRPr lang="en-CA" altLang="zh-TW" sz="3600" b="1" cap="al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altLang="zh-TW" sz="2000" b="1" cap="all" dirty="0">
                <a:solidFill>
                  <a:schemeClr val="tx1"/>
                </a:solidFill>
                <a:hlinkClick r:id="rId2"/>
              </a:rPr>
              <a:t>https://www.scbc.com/cm/nurture-ministry/2021dt/2021dt10-2/</a:t>
            </a:r>
            <a:endParaRPr lang="en-CA" altLang="zh-TW" sz="2000" b="1" cap="al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altLang="zh-TW" sz="2000" b="1" cap="all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 b="1" cap="all" dirty="0">
                <a:solidFill>
                  <a:schemeClr val="tx1"/>
                </a:solidFill>
              </a:rPr>
              <a:t>屬靈生命的檢測</a:t>
            </a:r>
            <a:endParaRPr lang="en-CA" altLang="zh-TW" sz="3600" b="1" cap="al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chemeClr val="tx1"/>
                </a:solidFill>
                <a:hlinkClick r:id="rId3"/>
              </a:rPr>
              <a:t>https://www.scbc.com/cm/nurture-ministry/2021dt/2021dt115/</a:t>
            </a:r>
            <a:endParaRPr lang="en-CA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 b="1" cap="all" dirty="0">
                <a:solidFill>
                  <a:schemeClr val="tx1"/>
                </a:solidFill>
              </a:rPr>
              <a:t>我的行動計劃</a:t>
            </a:r>
            <a:endParaRPr lang="en-CA" altLang="zh-TW" sz="3600" b="1" cap="al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chemeClr val="tx1"/>
                </a:solidFill>
                <a:hlinkClick r:id="rId4"/>
              </a:rPr>
              <a:t>https://www.scbc.com/cm/nurture-ministry/2021dt/2021dt40/</a:t>
            </a:r>
            <a:endParaRPr lang="en-CA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3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52" y="441229"/>
            <a:ext cx="9453744" cy="1178565"/>
          </a:xfrm>
        </p:spPr>
        <p:txBody>
          <a:bodyPr>
            <a:noAutofit/>
          </a:bodyPr>
          <a:lstStyle/>
          <a:p>
            <a:r>
              <a:rPr lang="zh-TW" altLang="en-US" sz="2800" b="1" cap="all" dirty="0">
                <a:solidFill>
                  <a:schemeClr val="tx1"/>
                </a:solidFill>
              </a:rPr>
              <a:t>網上靈修工具  </a:t>
            </a:r>
            <a:br>
              <a:rPr lang="en-CA" altLang="zh-TW" sz="2800" b="1" cap="all" dirty="0">
                <a:solidFill>
                  <a:schemeClr val="tx1"/>
                </a:solidFill>
              </a:rPr>
            </a:br>
            <a:r>
              <a:rPr lang="en-CA" altLang="zh-TW" sz="2800" b="1" cap="all" dirty="0">
                <a:solidFill>
                  <a:schemeClr val="tx1"/>
                </a:solidFill>
              </a:rPr>
              <a:t>https://www.scbc.com/cm/nurture-ministry/devotiontools/</a:t>
            </a:r>
            <a:endParaRPr lang="en-CA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274569"/>
              </p:ext>
            </p:extLst>
          </p:nvPr>
        </p:nvGraphicFramePr>
        <p:xfrm>
          <a:off x="1515290" y="1933304"/>
          <a:ext cx="10437224" cy="4637308"/>
        </p:xfrm>
        <a:graphic>
          <a:graphicData uri="http://schemas.openxmlformats.org/drawingml/2006/table">
            <a:tbl>
              <a:tblPr/>
              <a:tblGrid>
                <a:gridCol w="5218612">
                  <a:extLst>
                    <a:ext uri="{9D8B030D-6E8A-4147-A177-3AD203B41FA5}">
                      <a16:colId xmlns:a16="http://schemas.microsoft.com/office/drawing/2014/main" val="3568498564"/>
                    </a:ext>
                  </a:extLst>
                </a:gridCol>
                <a:gridCol w="5218612">
                  <a:extLst>
                    <a:ext uri="{9D8B030D-6E8A-4147-A177-3AD203B41FA5}">
                      <a16:colId xmlns:a16="http://schemas.microsoft.com/office/drawing/2014/main" val="4209638156"/>
                    </a:ext>
                  </a:extLst>
                </a:gridCol>
              </a:tblGrid>
              <a:tr h="499402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 cap="all" dirty="0">
                          <a:solidFill>
                            <a:schemeClr val="tx1"/>
                          </a:solidFill>
                          <a:effectLst/>
                          <a:latin typeface="Source Sans Pro"/>
                        </a:rPr>
                        <a:t>聖經</a:t>
                      </a:r>
                      <a:r>
                        <a:rPr lang="en-US" altLang="zh-TW" sz="1400" b="1" cap="all" dirty="0">
                          <a:solidFill>
                            <a:schemeClr val="tx1"/>
                          </a:solidFill>
                          <a:effectLst/>
                          <a:latin typeface="Source Sans Pro"/>
                        </a:rPr>
                        <a:t>, </a:t>
                      </a:r>
                      <a:r>
                        <a:rPr lang="zh-TW" altLang="en-US" sz="1400" b="1" cap="all" dirty="0">
                          <a:solidFill>
                            <a:schemeClr val="tx1"/>
                          </a:solidFill>
                          <a:effectLst/>
                          <a:latin typeface="Source Sans Pro"/>
                        </a:rPr>
                        <a:t>學習工具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1400" b="1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27702"/>
                  </a:ext>
                </a:extLst>
              </a:tr>
              <a:tr h="499402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信望愛聖經工具 </a:t>
                      </a:r>
                      <a:r>
                        <a:rPr lang="en-US" altLang="zh-TW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(</a:t>
                      </a:r>
                      <a:r>
                        <a:rPr lang="zh-TW" altLang="en-US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中文版聖經</a:t>
                      </a:r>
                      <a:r>
                        <a:rPr lang="en-US" altLang="zh-TW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)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/>
                          <a:hlinkClick r:id="rId2"/>
                        </a:rPr>
                        <a:t>https://bible.fhl.net/NUI/#/bible/Joh/1/1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890625"/>
                  </a:ext>
                </a:extLst>
              </a:tr>
              <a:tr h="499402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網上聖經 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(</a:t>
                      </a: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Bible Hub - 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中文版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)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chemeClr val="tx1"/>
                          </a:solidFill>
                          <a:effectLst/>
                          <a:latin typeface="Source Sans Pro"/>
                          <a:hlinkClick r:id="rId3"/>
                        </a:rPr>
                        <a:t>https://cnbible.com/</a:t>
                      </a:r>
                      <a:endParaRPr lang="en-CA" sz="1400" b="1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984565"/>
                  </a:ext>
                </a:extLst>
              </a:tr>
              <a:tr h="499402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Bible Hub - </a:t>
                      </a:r>
                      <a:r>
                        <a:rPr lang="zh-TW" altLang="en-US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中英聖經</a:t>
                      </a:r>
                      <a:r>
                        <a:rPr lang="en-US" altLang="zh-TW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, </a:t>
                      </a:r>
                      <a:r>
                        <a:rPr lang="zh-TW" altLang="en-US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聖經學習工具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chemeClr val="tx1"/>
                          </a:solidFill>
                          <a:effectLst/>
                          <a:latin typeface="Source Sans Pro"/>
                          <a:hlinkClick r:id="rId4"/>
                        </a:rPr>
                        <a:t>https://biblehub.com/</a:t>
                      </a:r>
                      <a:endParaRPr lang="en-CA" sz="1400" b="1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77330"/>
                  </a:ext>
                </a:extLst>
              </a:tr>
              <a:tr h="820448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STEP Bible -Tyndale House, Cambridge UK - 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中英聖經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chemeClr val="tx1"/>
                          </a:solidFill>
                          <a:effectLst/>
                          <a:latin typeface="Source Sans Pro"/>
                          <a:hlinkClick r:id="rId5"/>
                        </a:rPr>
                        <a:t>https://www.stepbible.org/?lang=zh_TW</a:t>
                      </a:r>
                      <a:endParaRPr lang="en-CA" sz="1400" b="1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181363"/>
                  </a:ext>
                </a:extLst>
              </a:tr>
              <a:tr h="499402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Bible Study Tools - Verse of the day - </a:t>
                      </a:r>
                      <a:r>
                        <a:rPr lang="zh-TW" altLang="en-US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中英聖經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chemeClr val="tx1"/>
                          </a:solidFill>
                          <a:effectLst/>
                          <a:latin typeface="Source Sans Pro"/>
                          <a:hlinkClick r:id="rId6"/>
                        </a:rPr>
                        <a:t>https://www.biblestudytools.com/#</a:t>
                      </a:r>
                      <a:endParaRPr lang="en-CA" sz="1400" b="1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060926"/>
                  </a:ext>
                </a:extLst>
              </a:tr>
              <a:tr h="499402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Biblia - </a:t>
                      </a:r>
                      <a:r>
                        <a:rPr lang="zh-TW" altLang="en-US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中英聖經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chemeClr val="tx1"/>
                          </a:solidFill>
                          <a:effectLst/>
                          <a:latin typeface="Source Sans Pro"/>
                          <a:hlinkClick r:id="rId7"/>
                        </a:rPr>
                        <a:t>http://biblia.com/</a:t>
                      </a:r>
                      <a:endParaRPr lang="en-CA" sz="1400" b="1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454208"/>
                  </a:ext>
                </a:extLst>
              </a:tr>
              <a:tr h="820448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Bible gateway - </a:t>
                      </a:r>
                      <a:r>
                        <a:rPr lang="zh-TW" altLang="en-US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中英聖經</a:t>
                      </a:r>
                      <a:r>
                        <a:rPr lang="en-US" altLang="zh-TW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, </a:t>
                      </a:r>
                      <a:r>
                        <a:rPr lang="en-CA" sz="1400" b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study tools and reading plans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/>
                          <a:hlinkClick r:id="rId8"/>
                        </a:rPr>
                        <a:t>https://www.biblegateway.c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32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92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108" y="441230"/>
            <a:ext cx="8911687" cy="682176"/>
          </a:xfrm>
        </p:spPr>
        <p:txBody>
          <a:bodyPr>
            <a:noAutofit/>
          </a:bodyPr>
          <a:lstStyle/>
          <a:p>
            <a:endParaRPr lang="en-CA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9540"/>
              </p:ext>
            </p:extLst>
          </p:nvPr>
        </p:nvGraphicFramePr>
        <p:xfrm>
          <a:off x="1828799" y="587827"/>
          <a:ext cx="10006150" cy="5917478"/>
        </p:xfrm>
        <a:graphic>
          <a:graphicData uri="http://schemas.openxmlformats.org/drawingml/2006/table">
            <a:tbl>
              <a:tblPr/>
              <a:tblGrid>
                <a:gridCol w="5003075">
                  <a:extLst>
                    <a:ext uri="{9D8B030D-6E8A-4147-A177-3AD203B41FA5}">
                      <a16:colId xmlns:a16="http://schemas.microsoft.com/office/drawing/2014/main" val="3859746232"/>
                    </a:ext>
                  </a:extLst>
                </a:gridCol>
                <a:gridCol w="5003075">
                  <a:extLst>
                    <a:ext uri="{9D8B030D-6E8A-4147-A177-3AD203B41FA5}">
                      <a16:colId xmlns:a16="http://schemas.microsoft.com/office/drawing/2014/main" val="957353024"/>
                    </a:ext>
                  </a:extLst>
                </a:gridCol>
              </a:tblGrid>
              <a:tr h="637267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 cap="all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靈修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596679"/>
                  </a:ext>
                </a:extLst>
              </a:tr>
              <a:tr h="1046938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>
                          <a:effectLst/>
                          <a:latin typeface="Open Sans"/>
                        </a:rPr>
                        <a:t>爾道自建 </a:t>
                      </a:r>
                      <a:r>
                        <a:rPr lang="en-US" altLang="zh-TW" sz="1400" b="1">
                          <a:effectLst/>
                          <a:latin typeface="Open Sans"/>
                        </a:rPr>
                        <a:t>- </a:t>
                      </a:r>
                      <a:r>
                        <a:rPr lang="zh-TW" altLang="en-US" sz="1400" b="1">
                          <a:effectLst/>
                          <a:latin typeface="Open Sans"/>
                        </a:rPr>
                        <a:t>建道神學院 </a:t>
                      </a:r>
                      <a:r>
                        <a:rPr lang="en-US" altLang="zh-TW" sz="1400" b="1">
                          <a:effectLst/>
                          <a:latin typeface="Open Sans"/>
                        </a:rPr>
                        <a:t>- </a:t>
                      </a:r>
                      <a:r>
                        <a:rPr lang="zh-TW" altLang="en-US" sz="1400" b="1">
                          <a:effectLst/>
                          <a:latin typeface="Open Sans"/>
                        </a:rPr>
                        <a:t>每日靈修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2"/>
                        </a:rPr>
                        <a:t>https://www.abs.edu/%E7%88%BE%E9%81%93%E8%87%AA%E5%BB%BA/</a:t>
                      </a:r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11045"/>
                  </a:ext>
                </a:extLst>
              </a:tr>
              <a:tr h="637267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 dirty="0">
                          <a:effectLst/>
                          <a:latin typeface="Open Sans"/>
                        </a:rPr>
                        <a:t>靈命日糧 </a:t>
                      </a:r>
                      <a:r>
                        <a:rPr lang="en-US" altLang="zh-TW" sz="1400" b="1" dirty="0">
                          <a:effectLst/>
                          <a:latin typeface="Open Sans"/>
                        </a:rPr>
                        <a:t>- </a:t>
                      </a:r>
                      <a:r>
                        <a:rPr lang="zh-TW" altLang="en-US" sz="1400" b="1" dirty="0">
                          <a:effectLst/>
                          <a:latin typeface="Open Sans"/>
                        </a:rPr>
                        <a:t>每日靈修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3"/>
                        </a:rPr>
                        <a:t>https://traditional-odb.org/today/</a:t>
                      </a:r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32091"/>
                  </a:ext>
                </a:extLst>
              </a:tr>
              <a:tr h="637267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>
                          <a:effectLst/>
                          <a:latin typeface="Open Sans"/>
                        </a:rPr>
                        <a:t>中國信徒佈道會「中信每日靈修小品」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4"/>
                        </a:rPr>
                        <a:t>http://ccmusa.org/devotion/devotion.aspx</a:t>
                      </a:r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88485"/>
                  </a:ext>
                </a:extLst>
              </a:tr>
              <a:tr h="637267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>
                          <a:effectLst/>
                          <a:latin typeface="Open Sans"/>
                        </a:rPr>
                        <a:t>香港讀經會「每日讀經釋義」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5"/>
                        </a:rPr>
                        <a:t>https://hksu.org.hk/home/?page_id=3455</a:t>
                      </a:r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826872"/>
                  </a:ext>
                </a:extLst>
              </a:tr>
              <a:tr h="637267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>
                          <a:effectLst/>
                          <a:latin typeface="Open Sans"/>
                        </a:rPr>
                        <a:t>環球聖經公會「每日靈修」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6"/>
                        </a:rPr>
                        <a:t>https://www.wwbible.org/</a:t>
                      </a:r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633447"/>
                  </a:ext>
                </a:extLst>
              </a:tr>
              <a:tr h="1046938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  <a:latin typeface="Open Sans"/>
                        </a:rPr>
                        <a:t>You Version - </a:t>
                      </a:r>
                      <a:r>
                        <a:rPr lang="zh-TW" altLang="en-US" sz="1400" b="1">
                          <a:effectLst/>
                          <a:latin typeface="Open Sans"/>
                        </a:rPr>
                        <a:t>每日金句、靈修和讀經計劃 </a:t>
                      </a:r>
                      <a:r>
                        <a:rPr lang="en-US" altLang="zh-TW" sz="1400" b="1">
                          <a:effectLst/>
                          <a:latin typeface="Open Sans"/>
                        </a:rPr>
                        <a:t>(</a:t>
                      </a:r>
                      <a:r>
                        <a:rPr lang="zh-TW" altLang="en-US" sz="1400" b="1">
                          <a:effectLst/>
                          <a:latin typeface="Open Sans"/>
                        </a:rPr>
                        <a:t>新增中文版</a:t>
                      </a:r>
                      <a:r>
                        <a:rPr lang="en-US" altLang="zh-TW" sz="1400" b="1">
                          <a:effectLst/>
                          <a:latin typeface="Open Sans"/>
                        </a:rPr>
                        <a:t>)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7"/>
                        </a:rPr>
                        <a:t>https://my.bible.com/</a:t>
                      </a:r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555815"/>
                  </a:ext>
                </a:extLst>
              </a:tr>
              <a:tr h="63726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>
                          <a:effectLst/>
                          <a:latin typeface="Open Sans"/>
                        </a:rPr>
                        <a:t>Our Daily bread (English version)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8"/>
                        </a:rPr>
                        <a:t>https://ourdailybread.ca/daily-bread-devotional/</a:t>
                      </a:r>
                      <a:endParaRPr lang="en-CA" sz="1400" b="1" dirty="0"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108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85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108" y="441230"/>
            <a:ext cx="8911687" cy="682176"/>
          </a:xfrm>
        </p:spPr>
        <p:txBody>
          <a:bodyPr>
            <a:noAutofit/>
          </a:bodyPr>
          <a:lstStyle/>
          <a:p>
            <a:endParaRPr lang="en-CA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024813"/>
              </p:ext>
            </p:extLst>
          </p:nvPr>
        </p:nvGraphicFramePr>
        <p:xfrm>
          <a:off x="1619794" y="441230"/>
          <a:ext cx="10267406" cy="6194701"/>
        </p:xfrm>
        <a:graphic>
          <a:graphicData uri="http://schemas.openxmlformats.org/drawingml/2006/table">
            <a:tbl>
              <a:tblPr/>
              <a:tblGrid>
                <a:gridCol w="5133703">
                  <a:extLst>
                    <a:ext uri="{9D8B030D-6E8A-4147-A177-3AD203B41FA5}">
                      <a16:colId xmlns:a16="http://schemas.microsoft.com/office/drawing/2014/main" val="888354413"/>
                    </a:ext>
                  </a:extLst>
                </a:gridCol>
                <a:gridCol w="5133703">
                  <a:extLst>
                    <a:ext uri="{9D8B030D-6E8A-4147-A177-3AD203B41FA5}">
                      <a16:colId xmlns:a16="http://schemas.microsoft.com/office/drawing/2014/main" val="989590247"/>
                    </a:ext>
                  </a:extLst>
                </a:gridCol>
              </a:tblGrid>
              <a:tr h="552394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 cap="all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其他</a:t>
                      </a: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242117"/>
                  </a:ext>
                </a:extLst>
              </a:tr>
              <a:tr h="907504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>
                          <a:effectLst/>
                          <a:latin typeface="Open Sans"/>
                        </a:rPr>
                        <a:t>讀聖經系列</a:t>
                      </a:r>
                      <a:r>
                        <a:rPr lang="en-US" altLang="zh-TW" sz="1400" b="1">
                          <a:effectLst/>
                          <a:latin typeface="Open Sans"/>
                        </a:rPr>
                        <a:t>-</a:t>
                      </a:r>
                      <a:r>
                        <a:rPr lang="zh-TW" altLang="en-US" sz="1400" b="1">
                          <a:effectLst/>
                          <a:latin typeface="Open Sans"/>
                        </a:rPr>
                        <a:t>新約</a:t>
                      </a: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2"/>
                        </a:rPr>
                        <a:t>https://www.youtube.com/playlist?list=PLf7Dzn7kHAxWNyvLs4zl6w1ybrdTKBnU_</a:t>
                      </a:r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79021"/>
                  </a:ext>
                </a:extLst>
              </a:tr>
              <a:tr h="907504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>
                          <a:effectLst/>
                          <a:latin typeface="Open Sans"/>
                        </a:rPr>
                        <a:t>讀聖經系列</a:t>
                      </a:r>
                      <a:r>
                        <a:rPr lang="en-US" altLang="zh-TW" sz="1400" b="1">
                          <a:effectLst/>
                          <a:latin typeface="Open Sans"/>
                        </a:rPr>
                        <a:t>-</a:t>
                      </a:r>
                      <a:r>
                        <a:rPr lang="zh-TW" altLang="en-US" sz="1400" b="1">
                          <a:effectLst/>
                          <a:latin typeface="Open Sans"/>
                        </a:rPr>
                        <a:t>舊約</a:t>
                      </a: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3"/>
                        </a:rPr>
                        <a:t>https://www.youtube.com/playlist?list=PLf7Dzn7kHAxWPyOzcvJiIEY5NIxpo2gs-</a:t>
                      </a:r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163834"/>
                  </a:ext>
                </a:extLst>
              </a:tr>
              <a:tr h="907504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>
                          <a:effectLst/>
                          <a:latin typeface="Open Sans"/>
                        </a:rPr>
                        <a:t>聖地網上行</a:t>
                      </a: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4"/>
                        </a:rPr>
                        <a:t>https://www.youtube.com/playlist?list=PLChCl4j4kfeyiQJOd_TlEcCXlpAzHF2yw</a:t>
                      </a:r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338353"/>
                  </a:ext>
                </a:extLst>
              </a:tr>
              <a:tr h="552394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>
                          <a:effectLst/>
                          <a:latin typeface="Open Sans"/>
                        </a:rPr>
                        <a:t>華人基督徒查經資料網站</a:t>
                      </a: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5"/>
                        </a:rPr>
                        <a:t>http://www.ccbiblestudy.org/</a:t>
                      </a:r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146118"/>
                  </a:ext>
                </a:extLst>
              </a:tr>
              <a:tr h="552394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>
                          <a:effectLst/>
                          <a:latin typeface="Open Sans"/>
                        </a:rPr>
                        <a:t>福音聯盟 </a:t>
                      </a:r>
                      <a:r>
                        <a:rPr lang="en-US" altLang="zh-TW" sz="1400" b="1">
                          <a:effectLst/>
                          <a:latin typeface="Open Sans"/>
                        </a:rPr>
                        <a:t>- </a:t>
                      </a:r>
                      <a:r>
                        <a:rPr lang="zh-TW" altLang="en-US" sz="1400" b="1">
                          <a:effectLst/>
                          <a:latin typeface="Open Sans"/>
                        </a:rPr>
                        <a:t>圖書下載</a:t>
                      </a: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6"/>
                        </a:rPr>
                        <a:t>https://tc.tgcchinese.org/books</a:t>
                      </a:r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011087"/>
                  </a:ext>
                </a:extLst>
              </a:tr>
              <a:tr h="1262613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>
                          <a:effectLst/>
                          <a:latin typeface="Open Sans"/>
                        </a:rPr>
                        <a:t>粵語基督教典籍資料庫</a:t>
                      </a: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7"/>
                        </a:rPr>
                        <a:t>https://www.polyu.edu.hk/cbs/hkchristdb/?fbclid=IwAR3L1U5XdgD_awCDB5J1keOa95WYAXZY5Ttwy33ewgVrGSOIdJlOtcXvNEU#</a:t>
                      </a:r>
                      <a:endParaRPr lang="en-CA" sz="1400" b="1">
                        <a:effectLst/>
                        <a:latin typeface="Open Sans"/>
                      </a:endParaRP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61644"/>
                  </a:ext>
                </a:extLst>
              </a:tr>
              <a:tr h="55239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>
                          <a:effectLst/>
                          <a:latin typeface="Open Sans"/>
                        </a:rPr>
                        <a:t>Crossway - Bibles, books and articles</a:t>
                      </a: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/>
                          <a:hlinkClick r:id="rId8"/>
                        </a:rPr>
                        <a:t>https://www.crossway.org/</a:t>
                      </a:r>
                      <a:endParaRPr lang="en-CA" sz="1400" b="1" dirty="0">
                        <a:effectLst/>
                        <a:latin typeface="Open Sans"/>
                      </a:endParaRPr>
                    </a:p>
                  </a:txBody>
                  <a:tcPr marL="60163" marR="60163" marT="60163" marB="6016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44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18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99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958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hong kong after typhoon trees\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997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ealthy Roots, Healthy Fruits – Live Love Learn">
            <a:extLst>
              <a:ext uri="{FF2B5EF4-FFF2-40B4-BE49-F238E27FC236}">
                <a16:creationId xmlns:a16="http://schemas.microsoft.com/office/drawing/2014/main" id="{CED41D9A-007A-4023-90A7-2D85B99DC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1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F171-BB29-4114-B2B6-0235629F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8783"/>
            <a:ext cx="9905998" cy="86801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3CD4-2C30-4E0F-9108-AAC60C5C6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6" name="Picture 4" descr="诗篇第一篇Psalm One - YouTube">
            <a:extLst>
              <a:ext uri="{FF2B5EF4-FFF2-40B4-BE49-F238E27FC236}">
                <a16:creationId xmlns:a16="http://schemas.microsoft.com/office/drawing/2014/main" id="{F44C5825-66DB-4BB2-9E95-56DBF857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998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我是葡萄樹，你們是枝子。常在我裡面的，我也常在他裡面，這人就多結果子；因為離了我... - Jesus is Lord 耶穌是主|">
            <a:extLst>
              <a:ext uri="{FF2B5EF4-FFF2-40B4-BE49-F238E27FC236}">
                <a16:creationId xmlns:a16="http://schemas.microsoft.com/office/drawing/2014/main" id="{4EF626BB-42F2-4633-A2E2-9399F746F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7" y="1"/>
            <a:ext cx="6075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3549-7CC8-4A52-A643-6472B6DE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F0DC6-F946-46AC-B08C-457E5160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10 Ways to Mature as a Christian">
            <a:extLst>
              <a:ext uri="{FF2B5EF4-FFF2-40B4-BE49-F238E27FC236}">
                <a16:creationId xmlns:a16="http://schemas.microsoft.com/office/drawing/2014/main" id="{64C09649-5F9D-49AC-8BBF-887C01C8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3F3AED-ED8F-425E-8324-97C20664F531}"/>
              </a:ext>
            </a:extLst>
          </p:cNvPr>
          <p:cNvSpPr txBox="1"/>
          <p:nvPr/>
        </p:nvSpPr>
        <p:spPr>
          <a:xfrm>
            <a:off x="172280" y="327373"/>
            <a:ext cx="723568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dirty="0">
                <a:effectLst/>
                <a:latin typeface="+mn-ea"/>
              </a:rPr>
              <a:t>西</a:t>
            </a:r>
            <a:r>
              <a:rPr lang="en-US" altLang="zh-TW" sz="3200" b="1" i="0" dirty="0">
                <a:effectLst/>
                <a:latin typeface="+mn-ea"/>
              </a:rPr>
              <a:t>2:6 </a:t>
            </a:r>
            <a:r>
              <a:rPr lang="zh-TW" altLang="en-US" sz="3200" b="1" i="0" dirty="0">
                <a:effectLst/>
                <a:latin typeface="+mn-ea"/>
              </a:rPr>
              <a:t>既然你們接受了主基督耶穌，就要靠著他而生活，</a:t>
            </a:r>
            <a:r>
              <a:rPr lang="en-US" altLang="zh-TW" sz="3200" b="1" i="0" dirty="0">
                <a:effectLst/>
                <a:latin typeface="+mn-ea"/>
              </a:rPr>
              <a:t>7</a:t>
            </a:r>
            <a:r>
              <a:rPr lang="zh-TW" altLang="en-US" sz="3200" b="1" i="0" dirty="0">
                <a:effectLst/>
                <a:latin typeface="+mn-ea"/>
              </a:rPr>
              <a:t>照著你們所領受的教導，在他裏面生根建造，信心堅固，充滿著感謝的心。</a:t>
            </a:r>
            <a:r>
              <a:rPr lang="en-US" altLang="zh-TW" sz="3200" b="1" i="0" dirty="0">
                <a:effectLst/>
                <a:latin typeface="+mn-ea"/>
              </a:rPr>
              <a:t>8</a:t>
            </a:r>
            <a:r>
              <a:rPr lang="zh-TW" altLang="en-US" sz="3200" b="1" i="0" dirty="0">
                <a:effectLst/>
                <a:latin typeface="+mn-ea"/>
              </a:rPr>
              <a:t>你們要謹慎，免得有人用他的哲學和虛空的廢話，不照著基督，而是照人間的傳統和世上粗淺的學說，把你們擄去。</a:t>
            </a:r>
            <a:endParaRPr lang="en-CA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528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927" y="545732"/>
            <a:ext cx="9218612" cy="773615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靈修是</a:t>
            </a:r>
            <a:r>
              <a:rPr lang="en-CA" altLang="zh-TW" sz="4000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…</a:t>
            </a:r>
            <a:br>
              <a:rPr lang="en-CA" altLang="zh-TW" sz="4000" dirty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</a:br>
            <a:endParaRPr lang="en-CA" sz="4000" dirty="0">
              <a:solidFill>
                <a:schemeClr val="tx1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618" y="1567542"/>
            <a:ext cx="9741126" cy="52904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 與神相交，建立親密的關係。</a:t>
            </a:r>
            <a:endParaRPr lang="en-CA" altLang="zh-TW" sz="40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CA" altLang="zh-TW" sz="4000" b="1" dirty="0">
                <a:solidFill>
                  <a:schemeClr val="tx1"/>
                </a:solidFill>
                <a:latin typeface="+mn-ea"/>
              </a:rPr>
              <a:t>     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與神親近的時間──藉著閱讀和默想聖</a:t>
            </a:r>
            <a:endParaRPr lang="en-CA" altLang="zh-TW" sz="40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CA" altLang="zh-TW" sz="4000" b="1" dirty="0">
                <a:solidFill>
                  <a:schemeClr val="tx1"/>
                </a:solidFill>
                <a:latin typeface="+mn-ea"/>
              </a:rPr>
              <a:t>     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經、禱告（或以詩歌、靈修材料等輔助）</a:t>
            </a:r>
            <a:endParaRPr lang="en-CA" altLang="zh-TW" sz="40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CA" altLang="zh-TW" sz="4000" b="1" dirty="0">
                <a:solidFill>
                  <a:schemeClr val="tx1"/>
                </a:solidFill>
                <a:latin typeface="+mn-ea"/>
              </a:rPr>
              <a:t>     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幫助我們認識神，經歷神，學習順服與</a:t>
            </a:r>
            <a:endParaRPr lang="en-CA" altLang="zh-TW" sz="40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CA" altLang="zh-TW" sz="4000" b="1" dirty="0">
                <a:solidFill>
                  <a:schemeClr val="tx1"/>
                </a:solidFill>
                <a:latin typeface="+mn-ea"/>
              </a:rPr>
              <a:t>     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信靠，回應神對我們的旨意，讓我們的</a:t>
            </a:r>
            <a:endParaRPr lang="en-CA" altLang="zh-TW" sz="40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CA" altLang="zh-TW" sz="4000" b="1" dirty="0">
                <a:solidFill>
                  <a:schemeClr val="tx1"/>
                </a:solidFill>
                <a:latin typeface="+mn-ea"/>
              </a:rPr>
              <a:t>     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生命越像基督。</a:t>
            </a:r>
            <a:endParaRPr lang="en-CA" sz="40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086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790" y="767802"/>
            <a:ext cx="9085216" cy="708301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+mn-ea"/>
                <a:ea typeface="+mn-ea"/>
              </a:rPr>
              <a:t>靈修</a:t>
            </a:r>
            <a:r>
              <a:rPr lang="en-US" sz="4000" b="1" dirty="0" err="1">
                <a:solidFill>
                  <a:schemeClr val="tx1"/>
                </a:solidFill>
                <a:latin typeface="+mn-ea"/>
                <a:ea typeface="+mn-ea"/>
              </a:rPr>
              <a:t>的態度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  <a:ea typeface="+mn-ea"/>
              </a:rPr>
              <a:t>是 </a:t>
            </a:r>
            <a:r>
              <a:rPr lang="en-CA" sz="4000" b="1" dirty="0">
                <a:solidFill>
                  <a:schemeClr val="tx1"/>
                </a:solidFill>
                <a:latin typeface="+mn-ea"/>
                <a:ea typeface="+mn-ea"/>
              </a:rPr>
              <a:t>…</a:t>
            </a:r>
            <a:br>
              <a:rPr lang="en-US" sz="4000" b="1" dirty="0">
                <a:solidFill>
                  <a:schemeClr val="tx1"/>
                </a:solidFill>
                <a:latin typeface="+mn-ea"/>
                <a:ea typeface="+mn-ea"/>
              </a:rPr>
            </a:br>
            <a:endParaRPr lang="en-CA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377" y="2120537"/>
            <a:ext cx="8617721" cy="3777622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zh-TW" altLang="en-US" sz="4800" b="1" dirty="0">
                <a:solidFill>
                  <a:schemeClr val="tx1"/>
                </a:solidFill>
                <a:latin typeface="+mn-ea"/>
              </a:rPr>
              <a:t>渴慕與期待的心</a:t>
            </a:r>
            <a:r>
              <a:rPr lang="en-CA" sz="4800" b="1" dirty="0">
                <a:solidFill>
                  <a:schemeClr val="tx1"/>
                </a:solidFill>
                <a:latin typeface="+mn-ea"/>
              </a:rPr>
              <a:t> (</a:t>
            </a:r>
            <a:r>
              <a:rPr lang="zh-TW" altLang="en-US" sz="4800" b="1" dirty="0">
                <a:solidFill>
                  <a:schemeClr val="tx1"/>
                </a:solidFill>
                <a:latin typeface="+mn-ea"/>
              </a:rPr>
              <a:t>詩</a:t>
            </a:r>
            <a:r>
              <a:rPr lang="en-CA" altLang="zh-TW" sz="4800" b="1" dirty="0">
                <a:solidFill>
                  <a:schemeClr val="tx1"/>
                </a:solidFill>
                <a:latin typeface="+mn-ea"/>
              </a:rPr>
              <a:t>63:1)</a:t>
            </a:r>
            <a:endParaRPr lang="en-CA" sz="4800" b="1" dirty="0">
              <a:solidFill>
                <a:schemeClr val="tx1"/>
              </a:solidFill>
              <a:latin typeface="+mn-ea"/>
            </a:endParaRPr>
          </a:p>
          <a:p>
            <a:pPr marL="742950" indent="-742950">
              <a:buAutoNum type="arabicPeriod"/>
            </a:pPr>
            <a:r>
              <a:rPr lang="zh-TW" altLang="en-US" sz="4800" b="1" dirty="0">
                <a:solidFill>
                  <a:schemeClr val="tx1"/>
                </a:solidFill>
                <a:latin typeface="+mn-ea"/>
              </a:rPr>
              <a:t>尊崇與敬畏的心 </a:t>
            </a:r>
            <a:r>
              <a:rPr lang="en-CA" altLang="zh-TW" sz="4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4800" b="1" dirty="0">
                <a:solidFill>
                  <a:schemeClr val="tx1"/>
                </a:solidFill>
                <a:latin typeface="+mn-ea"/>
              </a:rPr>
              <a:t>詩</a:t>
            </a:r>
            <a:r>
              <a:rPr lang="en-CA" altLang="zh-TW" sz="4800" b="1" dirty="0">
                <a:solidFill>
                  <a:schemeClr val="tx1"/>
                </a:solidFill>
                <a:latin typeface="+mn-ea"/>
              </a:rPr>
              <a:t>89:7)</a:t>
            </a:r>
          </a:p>
          <a:p>
            <a:pPr marL="742950" indent="-742950">
              <a:buAutoNum type="arabicPeriod"/>
            </a:pPr>
            <a:r>
              <a:rPr lang="zh-TW" altLang="en-US" sz="4800" b="1" dirty="0">
                <a:solidFill>
                  <a:schemeClr val="tx1"/>
                </a:solidFill>
                <a:latin typeface="+mn-ea"/>
              </a:rPr>
              <a:t>醒覺與開放的心 </a:t>
            </a:r>
            <a:r>
              <a:rPr lang="en-CA" altLang="zh-TW" sz="4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4800" b="1" dirty="0">
                <a:solidFill>
                  <a:schemeClr val="tx1"/>
                </a:solidFill>
                <a:latin typeface="+mn-ea"/>
              </a:rPr>
              <a:t>詩</a:t>
            </a:r>
            <a:r>
              <a:rPr lang="en-CA" altLang="zh-TW" sz="4800" b="1" dirty="0">
                <a:solidFill>
                  <a:schemeClr val="tx1"/>
                </a:solidFill>
                <a:latin typeface="+mn-ea"/>
              </a:rPr>
              <a:t>23:3)</a:t>
            </a:r>
            <a:endParaRPr lang="en-US" altLang="zh-TW" sz="4800" b="1" dirty="0">
              <a:solidFill>
                <a:schemeClr val="tx1"/>
              </a:solidFill>
              <a:latin typeface="+mn-ea"/>
            </a:endParaRPr>
          </a:p>
          <a:p>
            <a:pPr marL="742950" indent="-742950">
              <a:buAutoNum type="arabicPeriod"/>
            </a:pPr>
            <a:r>
              <a:rPr lang="zh-TW" altLang="en-US" sz="4800" b="1" dirty="0">
                <a:solidFill>
                  <a:schemeClr val="tx1"/>
                </a:solidFill>
                <a:latin typeface="+mn-ea"/>
              </a:rPr>
              <a:t>相信與順服的心</a:t>
            </a:r>
            <a:r>
              <a:rPr lang="en-CA" sz="4800" b="1" dirty="0">
                <a:solidFill>
                  <a:schemeClr val="tx1"/>
                </a:solidFill>
                <a:latin typeface="+mn-ea"/>
              </a:rPr>
              <a:t> (</a:t>
            </a:r>
            <a:r>
              <a:rPr lang="zh-TW" altLang="en-US" sz="4800" b="1" dirty="0">
                <a:solidFill>
                  <a:schemeClr val="tx1"/>
                </a:solidFill>
                <a:latin typeface="+mn-ea"/>
              </a:rPr>
              <a:t>約</a:t>
            </a:r>
            <a:r>
              <a:rPr lang="en-CA" altLang="zh-TW" sz="4800" b="1" dirty="0">
                <a:solidFill>
                  <a:schemeClr val="tx1"/>
                </a:solidFill>
                <a:latin typeface="+mn-ea"/>
              </a:rPr>
              <a:t>7:17)</a:t>
            </a:r>
            <a:endParaRPr lang="en-US" sz="48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en-CA" sz="48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92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3506</TotalTime>
  <Words>951</Words>
  <Application>Microsoft Office PowerPoint</Application>
  <PresentationFormat>Widescreen</PresentationFormat>
  <Paragraphs>109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微軟正黑體</vt:lpstr>
      <vt:lpstr>Open Sans</vt:lpstr>
      <vt:lpstr>PMingLiU-ExtB</vt:lpstr>
      <vt:lpstr>Arial</vt:lpstr>
      <vt:lpstr>Calibri</vt:lpstr>
      <vt:lpstr>Century Gothic</vt:lpstr>
      <vt:lpstr>Source Sans Pro</vt:lpstr>
      <vt:lpstr>Wingdings</vt:lpstr>
      <vt:lpstr>Wingdings 3</vt:lpstr>
      <vt:lpstr>Wisp</vt:lpstr>
      <vt:lpstr> 個人靈修工作仿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靈修是… </vt:lpstr>
      <vt:lpstr>靈修的態度是 … </vt:lpstr>
      <vt:lpstr>靈修的步驟是... </vt:lpstr>
      <vt:lpstr>PowerPoint Presentation</vt:lpstr>
      <vt:lpstr>生命更像基督</vt:lpstr>
      <vt:lpstr>PowerPoint Presentation</vt:lpstr>
      <vt:lpstr>靈修必須... </vt:lpstr>
      <vt:lpstr>為自己的靈命作反思，嘗試可以改善的方案</vt:lpstr>
      <vt:lpstr>網上靈修工具   https://www.scbc.com/cm/nurture-ministry/devotiontools/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靈修樂</dc:title>
  <dc:creator>achow</dc:creator>
  <cp:lastModifiedBy>jfong</cp:lastModifiedBy>
  <cp:revision>48</cp:revision>
  <dcterms:created xsi:type="dcterms:W3CDTF">2021-01-22T15:27:19Z</dcterms:created>
  <dcterms:modified xsi:type="dcterms:W3CDTF">2021-04-03T21:41:35Z</dcterms:modified>
</cp:coreProperties>
</file>